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4" r:id="rId20"/>
    <p:sldId id="276" r:id="rId21"/>
    <p:sldId id="277" r:id="rId22"/>
    <p:sldId id="278" r:id="rId23"/>
    <p:sldId id="279" r:id="rId24"/>
    <p:sldId id="280" r:id="rId25"/>
    <p:sldId id="283" r:id="rId26"/>
    <p:sldId id="281" r:id="rId27"/>
    <p:sldId id="282" r:id="rId28"/>
    <p:sldId id="284" r:id="rId29"/>
    <p:sldId id="285" r:id="rId30"/>
    <p:sldId id="286"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552" autoAdjust="0"/>
    <p:restoredTop sz="94694"/>
  </p:normalViewPr>
  <p:slideViewPr>
    <p:cSldViewPr snapToGrid="0" showGuides="1">
      <p:cViewPr varScale="1">
        <p:scale>
          <a:sx n="117" d="100"/>
          <a:sy n="117" d="100"/>
        </p:scale>
        <p:origin x="200" y="264"/>
      </p:cViewPr>
      <p:guideLst>
        <p:guide orient="horz" pos="2160"/>
        <p:guide pos="3840"/>
      </p:guideLst>
    </p:cSldViewPr>
  </p:slideViewPr>
  <p:notesTextViewPr>
    <p:cViewPr>
      <p:scale>
        <a:sx n="1" d="1"/>
        <a:sy n="1" d="1"/>
      </p:scale>
      <p:origin x="0" y="0"/>
    </p:cViewPr>
  </p:notesTextViewPr>
  <p:sorterViewPr>
    <p:cViewPr>
      <p:scale>
        <a:sx n="100" d="100"/>
        <a:sy n="100" d="100"/>
      </p:scale>
      <p:origin x="0" y="-672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E4CEDE-B5AB-448B-945E-DDDF3656020D}" type="datetimeFigureOut">
              <a:rPr lang="en-US" smtClean="0"/>
              <a:t>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3AFF26-083B-48F3-A0C7-0E7DE30F187C}" type="slidenum">
              <a:rPr lang="en-US" smtClean="0"/>
              <a:t>‹#›</a:t>
            </a:fld>
            <a:endParaRPr lang="en-US"/>
          </a:p>
        </p:txBody>
      </p:sp>
    </p:spTree>
    <p:extLst>
      <p:ext uri="{BB962C8B-B14F-4D97-AF65-F5344CB8AC3E}">
        <p14:creationId xmlns:p14="http://schemas.microsoft.com/office/powerpoint/2010/main" val="1336048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1CA2B-8E3C-67D9-F47D-35C0D73748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FE15F8-1BC3-E7F2-3BD7-DFE9DB6C05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0B36F6-0B6F-CE2E-9E63-99A1EF28814B}"/>
              </a:ext>
            </a:extLst>
          </p:cNvPr>
          <p:cNvSpPr>
            <a:spLocks noGrp="1"/>
          </p:cNvSpPr>
          <p:nvPr>
            <p:ph type="dt" sz="half" idx="10"/>
          </p:nvPr>
        </p:nvSpPr>
        <p:spPr/>
        <p:txBody>
          <a:bodyPr/>
          <a:lstStyle/>
          <a:p>
            <a:fld id="{A772EA4F-F98B-4068-B813-DD450C474F7F}" type="datetime1">
              <a:rPr lang="en-US" smtClean="0"/>
              <a:t>5/20/24</a:t>
            </a:fld>
            <a:endParaRPr lang="en-US"/>
          </a:p>
        </p:txBody>
      </p:sp>
      <p:sp>
        <p:nvSpPr>
          <p:cNvPr id="5" name="Footer Placeholder 4">
            <a:extLst>
              <a:ext uri="{FF2B5EF4-FFF2-40B4-BE49-F238E27FC236}">
                <a16:creationId xmlns:a16="http://schemas.microsoft.com/office/drawing/2014/main" id="{2527EF09-482A-5FCA-50D1-F3E3BEE81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C010EF-F2B5-6A48-E840-3DD8EE8A8BE5}"/>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1665616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BF2E1-8343-4651-98ED-0E858B1CC2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723BED-5F03-FD54-73DE-7DE5893D62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62E609-B0C2-593F-50C1-F5B930E3EBBD}"/>
              </a:ext>
            </a:extLst>
          </p:cNvPr>
          <p:cNvSpPr>
            <a:spLocks noGrp="1"/>
          </p:cNvSpPr>
          <p:nvPr>
            <p:ph type="dt" sz="half" idx="10"/>
          </p:nvPr>
        </p:nvSpPr>
        <p:spPr/>
        <p:txBody>
          <a:bodyPr/>
          <a:lstStyle/>
          <a:p>
            <a:fld id="{D7E26492-91D5-40FE-B674-B2AD2BBF2555}" type="datetime1">
              <a:rPr lang="en-US" smtClean="0"/>
              <a:t>5/20/24</a:t>
            </a:fld>
            <a:endParaRPr lang="en-US"/>
          </a:p>
        </p:txBody>
      </p:sp>
      <p:sp>
        <p:nvSpPr>
          <p:cNvPr id="5" name="Footer Placeholder 4">
            <a:extLst>
              <a:ext uri="{FF2B5EF4-FFF2-40B4-BE49-F238E27FC236}">
                <a16:creationId xmlns:a16="http://schemas.microsoft.com/office/drawing/2014/main" id="{F9BBA081-7B65-B2FE-600C-0FB0D80164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3FBD96-469A-6713-59E4-AA72F56F184E}"/>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2968640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E943F3-3859-1862-A0AA-3AF6BEAD02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26B9E4-58BE-1E53-8462-046EF716E3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CC4B69-F9D8-1060-4707-E17FBC30880E}"/>
              </a:ext>
            </a:extLst>
          </p:cNvPr>
          <p:cNvSpPr>
            <a:spLocks noGrp="1"/>
          </p:cNvSpPr>
          <p:nvPr>
            <p:ph type="dt" sz="half" idx="10"/>
          </p:nvPr>
        </p:nvSpPr>
        <p:spPr/>
        <p:txBody>
          <a:bodyPr/>
          <a:lstStyle/>
          <a:p>
            <a:fld id="{A6D5B801-A48C-49E2-8415-F9F2827802C2}" type="datetime1">
              <a:rPr lang="en-US" smtClean="0"/>
              <a:t>5/20/24</a:t>
            </a:fld>
            <a:endParaRPr lang="en-US"/>
          </a:p>
        </p:txBody>
      </p:sp>
      <p:sp>
        <p:nvSpPr>
          <p:cNvPr id="5" name="Footer Placeholder 4">
            <a:extLst>
              <a:ext uri="{FF2B5EF4-FFF2-40B4-BE49-F238E27FC236}">
                <a16:creationId xmlns:a16="http://schemas.microsoft.com/office/drawing/2014/main" id="{A7747DB9-FAFD-6B3A-8853-33DCD35EA2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A4D9F6-F9AC-8E50-0399-FB389BC25BB2}"/>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351660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2EBF1-F1E2-C879-3D5E-0ABF274204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ECE75F-8CD5-9F6F-4E16-F0F95C7A15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8F4493-05B7-5CD0-4D5A-1FB79603E406}"/>
              </a:ext>
            </a:extLst>
          </p:cNvPr>
          <p:cNvSpPr>
            <a:spLocks noGrp="1"/>
          </p:cNvSpPr>
          <p:nvPr>
            <p:ph type="dt" sz="half" idx="10"/>
          </p:nvPr>
        </p:nvSpPr>
        <p:spPr/>
        <p:txBody>
          <a:bodyPr/>
          <a:lstStyle/>
          <a:p>
            <a:fld id="{BAAE9031-33AB-44E5-B2E4-55168FA110B4}" type="datetime1">
              <a:rPr lang="en-US" smtClean="0"/>
              <a:t>5/20/24</a:t>
            </a:fld>
            <a:endParaRPr lang="en-US"/>
          </a:p>
        </p:txBody>
      </p:sp>
      <p:sp>
        <p:nvSpPr>
          <p:cNvPr id="5" name="Footer Placeholder 4">
            <a:extLst>
              <a:ext uri="{FF2B5EF4-FFF2-40B4-BE49-F238E27FC236}">
                <a16:creationId xmlns:a16="http://schemas.microsoft.com/office/drawing/2014/main" id="{4CA45913-7056-57DF-834E-822B7C5169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B67549-38AA-3955-F2E8-89D8053C0BC9}"/>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257910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6DC98-650B-48D6-7A19-DE8A53027E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441295-B2FC-968E-ED5F-00736DCCA5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9513DD-A869-F9A3-842E-E8557C4940D3}"/>
              </a:ext>
            </a:extLst>
          </p:cNvPr>
          <p:cNvSpPr>
            <a:spLocks noGrp="1"/>
          </p:cNvSpPr>
          <p:nvPr>
            <p:ph type="dt" sz="half" idx="10"/>
          </p:nvPr>
        </p:nvSpPr>
        <p:spPr/>
        <p:txBody>
          <a:bodyPr/>
          <a:lstStyle/>
          <a:p>
            <a:fld id="{E6A10553-FAC2-44B7-90BF-C113F4F5ED8A}" type="datetime1">
              <a:rPr lang="en-US" smtClean="0"/>
              <a:t>5/20/24</a:t>
            </a:fld>
            <a:endParaRPr lang="en-US"/>
          </a:p>
        </p:txBody>
      </p:sp>
      <p:sp>
        <p:nvSpPr>
          <p:cNvPr id="5" name="Footer Placeholder 4">
            <a:extLst>
              <a:ext uri="{FF2B5EF4-FFF2-40B4-BE49-F238E27FC236}">
                <a16:creationId xmlns:a16="http://schemas.microsoft.com/office/drawing/2014/main" id="{97F54F50-A0E3-E7B0-F61B-118884686A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01A21-6965-581C-E6A6-636C9E4EF4D4}"/>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3066525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7CE1-D3BE-998B-2CBE-027FAF1191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E5B78D-F40F-F1C8-483A-A2C9D8C455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9DA734-DD2E-18C7-1510-F669A52562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0B7E25-0476-F6DD-0C4E-40D256EEB3E9}"/>
              </a:ext>
            </a:extLst>
          </p:cNvPr>
          <p:cNvSpPr>
            <a:spLocks noGrp="1"/>
          </p:cNvSpPr>
          <p:nvPr>
            <p:ph type="dt" sz="half" idx="10"/>
          </p:nvPr>
        </p:nvSpPr>
        <p:spPr/>
        <p:txBody>
          <a:bodyPr/>
          <a:lstStyle/>
          <a:p>
            <a:fld id="{D82F5244-5C48-4538-BA80-F63E97556CC5}" type="datetime1">
              <a:rPr lang="en-US" smtClean="0"/>
              <a:t>5/20/24</a:t>
            </a:fld>
            <a:endParaRPr lang="en-US"/>
          </a:p>
        </p:txBody>
      </p:sp>
      <p:sp>
        <p:nvSpPr>
          <p:cNvPr id="6" name="Footer Placeholder 5">
            <a:extLst>
              <a:ext uri="{FF2B5EF4-FFF2-40B4-BE49-F238E27FC236}">
                <a16:creationId xmlns:a16="http://schemas.microsoft.com/office/drawing/2014/main" id="{66AC10DC-191C-623E-7C46-8EE0FA3BE2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C6541A-3389-1A24-407A-2E48A70DE04D}"/>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76985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2C767-AC44-00FA-45F0-35D7DD4922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2CF2DB-0389-552D-0705-A624AFDE1D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34E74D-4B79-DF8B-55B5-50E79513B1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7FA8A5-07C9-A0EC-4C6F-ED86A9913F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916D2A-1645-8AD0-3A22-803AA2A10C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87B713-91A3-D70E-6EB0-D14F13D53D5B}"/>
              </a:ext>
            </a:extLst>
          </p:cNvPr>
          <p:cNvSpPr>
            <a:spLocks noGrp="1"/>
          </p:cNvSpPr>
          <p:nvPr>
            <p:ph type="dt" sz="half" idx="10"/>
          </p:nvPr>
        </p:nvSpPr>
        <p:spPr/>
        <p:txBody>
          <a:bodyPr/>
          <a:lstStyle/>
          <a:p>
            <a:fld id="{2F2C027A-450D-4236-BF9B-275C345BDB17}" type="datetime1">
              <a:rPr lang="en-US" smtClean="0"/>
              <a:t>5/20/24</a:t>
            </a:fld>
            <a:endParaRPr lang="en-US"/>
          </a:p>
        </p:txBody>
      </p:sp>
      <p:sp>
        <p:nvSpPr>
          <p:cNvPr id="8" name="Footer Placeholder 7">
            <a:extLst>
              <a:ext uri="{FF2B5EF4-FFF2-40B4-BE49-F238E27FC236}">
                <a16:creationId xmlns:a16="http://schemas.microsoft.com/office/drawing/2014/main" id="{579119DD-28D6-F203-99AE-4DC2FDC586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790A8D-4D99-16B2-AE4E-84040A5F9011}"/>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2066530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47893-DFDE-7371-F6CB-E0640E2C37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74E0AB-FAC4-3D3F-08BE-76BCFB6CDC96}"/>
              </a:ext>
            </a:extLst>
          </p:cNvPr>
          <p:cNvSpPr>
            <a:spLocks noGrp="1"/>
          </p:cNvSpPr>
          <p:nvPr>
            <p:ph type="dt" sz="half" idx="10"/>
          </p:nvPr>
        </p:nvSpPr>
        <p:spPr/>
        <p:txBody>
          <a:bodyPr/>
          <a:lstStyle/>
          <a:p>
            <a:fld id="{29A450C6-832B-474C-B90B-F0933D98C2C8}" type="datetime1">
              <a:rPr lang="en-US" smtClean="0"/>
              <a:t>5/20/24</a:t>
            </a:fld>
            <a:endParaRPr lang="en-US"/>
          </a:p>
        </p:txBody>
      </p:sp>
      <p:sp>
        <p:nvSpPr>
          <p:cNvPr id="4" name="Footer Placeholder 3">
            <a:extLst>
              <a:ext uri="{FF2B5EF4-FFF2-40B4-BE49-F238E27FC236}">
                <a16:creationId xmlns:a16="http://schemas.microsoft.com/office/drawing/2014/main" id="{03A7CFF8-7FEB-6B12-D333-3FBCF348E5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6D811A-513D-D9F9-F305-6A8A29BD7EB2}"/>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2117453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1B95B-A9D8-BDB0-6317-B9037B699F4B}"/>
              </a:ext>
            </a:extLst>
          </p:cNvPr>
          <p:cNvSpPr>
            <a:spLocks noGrp="1"/>
          </p:cNvSpPr>
          <p:nvPr>
            <p:ph type="dt" sz="half" idx="10"/>
          </p:nvPr>
        </p:nvSpPr>
        <p:spPr/>
        <p:txBody>
          <a:bodyPr/>
          <a:lstStyle/>
          <a:p>
            <a:fld id="{05A0E187-6F1B-4F86-AA28-278E35F3F29D}" type="datetime1">
              <a:rPr lang="en-US" smtClean="0"/>
              <a:t>5/20/24</a:t>
            </a:fld>
            <a:endParaRPr lang="en-US"/>
          </a:p>
        </p:txBody>
      </p:sp>
      <p:sp>
        <p:nvSpPr>
          <p:cNvPr id="3" name="Footer Placeholder 2">
            <a:extLst>
              <a:ext uri="{FF2B5EF4-FFF2-40B4-BE49-F238E27FC236}">
                <a16:creationId xmlns:a16="http://schemas.microsoft.com/office/drawing/2014/main" id="{43061789-6BD2-A52B-67BD-B54A3493AF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0476828-3858-BF03-DD1C-1AD6816D481E}"/>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2647355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4B54F-FFB9-0889-5090-711EAB55E7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5D9989-A236-5F01-A4B1-B028878358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88018B-284D-ABA3-8986-94AEF8092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564A4A-33C2-4588-17BB-39F77113D85D}"/>
              </a:ext>
            </a:extLst>
          </p:cNvPr>
          <p:cNvSpPr>
            <a:spLocks noGrp="1"/>
          </p:cNvSpPr>
          <p:nvPr>
            <p:ph type="dt" sz="half" idx="10"/>
          </p:nvPr>
        </p:nvSpPr>
        <p:spPr/>
        <p:txBody>
          <a:bodyPr/>
          <a:lstStyle/>
          <a:p>
            <a:fld id="{E1045607-3DFE-4683-B397-DB0ED7472A4D}" type="datetime1">
              <a:rPr lang="en-US" smtClean="0"/>
              <a:t>5/20/24</a:t>
            </a:fld>
            <a:endParaRPr lang="en-US"/>
          </a:p>
        </p:txBody>
      </p:sp>
      <p:sp>
        <p:nvSpPr>
          <p:cNvPr id="6" name="Footer Placeholder 5">
            <a:extLst>
              <a:ext uri="{FF2B5EF4-FFF2-40B4-BE49-F238E27FC236}">
                <a16:creationId xmlns:a16="http://schemas.microsoft.com/office/drawing/2014/main" id="{D6B96B06-37FA-2702-8A16-CAB0982AB5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B75B47-458A-F705-7E55-147A9DDE2D05}"/>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1720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E40A7-5FD0-A630-98A1-4F880F0BB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270359-B308-0347-D58F-31691D7719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8F21C-F527-47AC-5952-44D1D68F5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630A7F-626B-068D-2DBC-D725FAFAC84F}"/>
              </a:ext>
            </a:extLst>
          </p:cNvPr>
          <p:cNvSpPr>
            <a:spLocks noGrp="1"/>
          </p:cNvSpPr>
          <p:nvPr>
            <p:ph type="dt" sz="half" idx="10"/>
          </p:nvPr>
        </p:nvSpPr>
        <p:spPr/>
        <p:txBody>
          <a:bodyPr/>
          <a:lstStyle/>
          <a:p>
            <a:fld id="{DE6B48A9-BB11-41DC-A009-2962558EEDEE}" type="datetime1">
              <a:rPr lang="en-US" smtClean="0"/>
              <a:t>5/20/24</a:t>
            </a:fld>
            <a:endParaRPr lang="en-US"/>
          </a:p>
        </p:txBody>
      </p:sp>
      <p:sp>
        <p:nvSpPr>
          <p:cNvPr id="6" name="Footer Placeholder 5">
            <a:extLst>
              <a:ext uri="{FF2B5EF4-FFF2-40B4-BE49-F238E27FC236}">
                <a16:creationId xmlns:a16="http://schemas.microsoft.com/office/drawing/2014/main" id="{EBB897F4-CF6C-BDC9-7C0F-7FBFC979F5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439FA3-1829-6DD7-D5E2-92D818EF468A}"/>
              </a:ext>
            </a:extLst>
          </p:cNvPr>
          <p:cNvSpPr>
            <a:spLocks noGrp="1"/>
          </p:cNvSpPr>
          <p:nvPr>
            <p:ph type="sldNum" sz="quarter" idx="12"/>
          </p:nvPr>
        </p:nvSpPr>
        <p:spPr/>
        <p:txBody>
          <a:bodyPr/>
          <a:lstStyle/>
          <a:p>
            <a:fld id="{7FE860FB-D7D0-4479-9A73-E12B3EA7CD59}" type="slidenum">
              <a:rPr lang="en-US" smtClean="0"/>
              <a:t>‹#›</a:t>
            </a:fld>
            <a:endParaRPr lang="en-US"/>
          </a:p>
        </p:txBody>
      </p:sp>
    </p:spTree>
    <p:extLst>
      <p:ext uri="{BB962C8B-B14F-4D97-AF65-F5344CB8AC3E}">
        <p14:creationId xmlns:p14="http://schemas.microsoft.com/office/powerpoint/2010/main" val="2477517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2B8CF0-E184-C2D0-89FD-4DAA9234E7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266C2D-038B-890C-F449-275A8F3B5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4B6C9B-1897-4C3E-CCD6-80BA10D1BD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525E66-CBBD-42C6-A9E1-3A4336E6F870}" type="datetime1">
              <a:rPr lang="en-US" smtClean="0"/>
              <a:t>5/20/24</a:t>
            </a:fld>
            <a:endParaRPr lang="en-US"/>
          </a:p>
        </p:txBody>
      </p:sp>
      <p:sp>
        <p:nvSpPr>
          <p:cNvPr id="5" name="Footer Placeholder 4">
            <a:extLst>
              <a:ext uri="{FF2B5EF4-FFF2-40B4-BE49-F238E27FC236}">
                <a16:creationId xmlns:a16="http://schemas.microsoft.com/office/drawing/2014/main" id="{999C1C84-4846-1D59-6FBC-B73B428159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7D8D80-35EF-A98D-9DFB-DB757B3B7F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E860FB-D7D0-4479-9A73-E12B3EA7CD59}" type="slidenum">
              <a:rPr lang="en-US" smtClean="0"/>
              <a:t>‹#›</a:t>
            </a:fld>
            <a:endParaRPr lang="en-US"/>
          </a:p>
        </p:txBody>
      </p:sp>
    </p:spTree>
    <p:extLst>
      <p:ext uri="{BB962C8B-B14F-4D97-AF65-F5344CB8AC3E}">
        <p14:creationId xmlns:p14="http://schemas.microsoft.com/office/powerpoint/2010/main" val="2891538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dropbox.com/scl/fi/jq4o8j3lxymxjkwm7vwpb/setup_TPLp25_1.01.7.3.zip?rlkey=n0i2l80lpcc6sna64l8c4n7c7&amp;dl=0"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3D6EA-0970-758F-643C-F8826AAC8345}"/>
              </a:ext>
            </a:extLst>
          </p:cNvPr>
          <p:cNvSpPr>
            <a:spLocks noGrp="1"/>
          </p:cNvSpPr>
          <p:nvPr>
            <p:ph type="ctrTitle"/>
          </p:nvPr>
        </p:nvSpPr>
        <p:spPr/>
        <p:txBody>
          <a:bodyPr/>
          <a:lstStyle/>
          <a:p>
            <a:r>
              <a:rPr lang="en-US" dirty="0"/>
              <a:t>Programming the Prism-IPX Fire Station Alerting Solution</a:t>
            </a:r>
          </a:p>
        </p:txBody>
      </p:sp>
      <p:sp>
        <p:nvSpPr>
          <p:cNvPr id="3" name="Slide Number Placeholder 2">
            <a:extLst>
              <a:ext uri="{FF2B5EF4-FFF2-40B4-BE49-F238E27FC236}">
                <a16:creationId xmlns:a16="http://schemas.microsoft.com/office/drawing/2014/main" id="{A9BCE0CE-4681-38A2-D254-7D5DD731E345}"/>
              </a:ext>
            </a:extLst>
          </p:cNvPr>
          <p:cNvSpPr>
            <a:spLocks noGrp="1"/>
          </p:cNvSpPr>
          <p:nvPr>
            <p:ph type="sldNum" sz="quarter" idx="12"/>
          </p:nvPr>
        </p:nvSpPr>
        <p:spPr/>
        <p:txBody>
          <a:bodyPr/>
          <a:lstStyle/>
          <a:p>
            <a:fld id="{7FE860FB-D7D0-4479-9A73-E12B3EA7CD59}" type="slidenum">
              <a:rPr lang="en-US" smtClean="0"/>
              <a:t>1</a:t>
            </a:fld>
            <a:endParaRPr lang="en-US"/>
          </a:p>
        </p:txBody>
      </p:sp>
    </p:spTree>
    <p:extLst>
      <p:ext uri="{BB962C8B-B14F-4D97-AF65-F5344CB8AC3E}">
        <p14:creationId xmlns:p14="http://schemas.microsoft.com/office/powerpoint/2010/main" val="3331805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Control Channel List</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308324"/>
          </a:xfrm>
          <a:prstGeom prst="rect">
            <a:avLst/>
          </a:prstGeom>
          <a:noFill/>
        </p:spPr>
        <p:txBody>
          <a:bodyPr wrap="square" rtlCol="0">
            <a:spAutoFit/>
          </a:bodyPr>
          <a:lstStyle/>
          <a:p>
            <a:r>
              <a:rPr lang="en-US" dirty="0"/>
              <a:t>This is where the Control channels for each Site or Sites is entered. This information has to be supplied by the System Administrator.</a:t>
            </a:r>
          </a:p>
          <a:p>
            <a:endParaRPr lang="en-US" dirty="0"/>
          </a:p>
          <a:p>
            <a:r>
              <a:rPr lang="en-US" dirty="0"/>
              <a:t>Up to 10 Control Channels can be entered.</a:t>
            </a:r>
          </a:p>
        </p:txBody>
      </p:sp>
      <p:pic>
        <p:nvPicPr>
          <p:cNvPr id="7" name="Picture 6">
            <a:extLst>
              <a:ext uri="{FF2B5EF4-FFF2-40B4-BE49-F238E27FC236}">
                <a16:creationId xmlns:a16="http://schemas.microsoft.com/office/drawing/2014/main" id="{6107FEF6-4BFE-6503-F48C-CC41A2B3F804}"/>
              </a:ext>
            </a:extLst>
          </p:cNvPr>
          <p:cNvPicPr>
            <a:picLocks noChangeAspect="1"/>
          </p:cNvPicPr>
          <p:nvPr/>
        </p:nvPicPr>
        <p:blipFill>
          <a:blip r:embed="rId2"/>
          <a:stretch>
            <a:fillRect/>
          </a:stretch>
        </p:blipFill>
        <p:spPr>
          <a:xfrm>
            <a:off x="3883742" y="1160206"/>
            <a:ext cx="7787148" cy="4380271"/>
          </a:xfrm>
          <a:prstGeom prst="rect">
            <a:avLst/>
          </a:prstGeom>
        </p:spPr>
      </p:pic>
      <p:sp>
        <p:nvSpPr>
          <p:cNvPr id="8" name="Slide Number Placeholder 7">
            <a:extLst>
              <a:ext uri="{FF2B5EF4-FFF2-40B4-BE49-F238E27FC236}">
                <a16:creationId xmlns:a16="http://schemas.microsoft.com/office/drawing/2014/main" id="{18FFD820-811F-B3A1-7398-6C5DF1722268}"/>
              </a:ext>
            </a:extLst>
          </p:cNvPr>
          <p:cNvSpPr>
            <a:spLocks noGrp="1"/>
          </p:cNvSpPr>
          <p:nvPr>
            <p:ph type="sldNum" sz="quarter" idx="12"/>
          </p:nvPr>
        </p:nvSpPr>
        <p:spPr/>
        <p:txBody>
          <a:bodyPr/>
          <a:lstStyle/>
          <a:p>
            <a:fld id="{7FE860FB-D7D0-4479-9A73-E12B3EA7CD59}" type="slidenum">
              <a:rPr lang="en-US" smtClean="0"/>
              <a:t>10</a:t>
            </a:fld>
            <a:endParaRPr lang="en-US"/>
          </a:p>
        </p:txBody>
      </p:sp>
    </p:spTree>
    <p:extLst>
      <p:ext uri="{BB962C8B-B14F-4D97-AF65-F5344CB8AC3E}">
        <p14:creationId xmlns:p14="http://schemas.microsoft.com/office/powerpoint/2010/main" val="4142531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Triggers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5262979"/>
          </a:xfrm>
          <a:prstGeom prst="rect">
            <a:avLst/>
          </a:prstGeom>
          <a:noFill/>
        </p:spPr>
        <p:txBody>
          <a:bodyPr wrap="square" rtlCol="0">
            <a:spAutoFit/>
          </a:bodyPr>
          <a:lstStyle/>
          <a:p>
            <a:r>
              <a:rPr lang="en-US" sz="1400" dirty="0"/>
              <a:t>Triggers are the TGIDs assigned to the FSA for alerting purposes or ones the FSA will be monitoring (e.g., Fire Ground Traffic).   Up to 10 TGIDs can be entered.</a:t>
            </a:r>
          </a:p>
          <a:p>
            <a:endParaRPr lang="en-US" sz="1400" dirty="0"/>
          </a:p>
          <a:p>
            <a:r>
              <a:rPr lang="en-US" sz="1400" dirty="0"/>
              <a:t>The example provided shows TGIDs assigned to a Trunked System and a Conventional one. Typically one does not enable both P25 systems in the FSA because if the FSA is synchronized to a </a:t>
            </a:r>
            <a:r>
              <a:rPr lang="en-US" sz="1400" dirty="0" err="1"/>
              <a:t>Trunking</a:t>
            </a:r>
            <a:r>
              <a:rPr lang="en-US" sz="1400" dirty="0"/>
              <a:t> System it will never scan for P25 Conventional traffic.  The only reason to enable both is the rare situation where the </a:t>
            </a:r>
            <a:r>
              <a:rPr lang="en-US" sz="1400" dirty="0" err="1"/>
              <a:t>Trunking</a:t>
            </a:r>
            <a:r>
              <a:rPr lang="en-US" sz="1400" dirty="0"/>
              <a:t> system is down and in this case the FSA will scan between the two systems. </a:t>
            </a:r>
          </a:p>
          <a:p>
            <a:endParaRPr lang="en-US" sz="1400" dirty="0"/>
          </a:p>
          <a:p>
            <a:r>
              <a:rPr lang="en-US" sz="1400" dirty="0"/>
              <a:t>A trigger may support QCII transmissions, both 2-tone or long tone formats.  The tones are selected from a pull down menu showing 72 tones. The number proceeding the tone frequency is the Index Value that correlates to the Motorola QCII over P25 tone set.</a:t>
            </a:r>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AB7C8345-9DEB-B8EC-11B7-61F9CF85529C}"/>
              </a:ext>
            </a:extLst>
          </p:cNvPr>
          <p:cNvPicPr>
            <a:picLocks noChangeAspect="1"/>
          </p:cNvPicPr>
          <p:nvPr/>
        </p:nvPicPr>
        <p:blipFill>
          <a:blip r:embed="rId2"/>
          <a:stretch>
            <a:fillRect/>
          </a:stretch>
        </p:blipFill>
        <p:spPr>
          <a:xfrm>
            <a:off x="3805083" y="1144843"/>
            <a:ext cx="8121445" cy="4568313"/>
          </a:xfrm>
          <a:prstGeom prst="rect">
            <a:avLst/>
          </a:prstGeom>
        </p:spPr>
      </p:pic>
      <p:sp>
        <p:nvSpPr>
          <p:cNvPr id="8" name="Slide Number Placeholder 7">
            <a:extLst>
              <a:ext uri="{FF2B5EF4-FFF2-40B4-BE49-F238E27FC236}">
                <a16:creationId xmlns:a16="http://schemas.microsoft.com/office/drawing/2014/main" id="{1F5066D6-8353-9272-92EA-8CA33B3241C9}"/>
              </a:ext>
            </a:extLst>
          </p:cNvPr>
          <p:cNvSpPr>
            <a:spLocks noGrp="1"/>
          </p:cNvSpPr>
          <p:nvPr>
            <p:ph type="sldNum" sz="quarter" idx="12"/>
          </p:nvPr>
        </p:nvSpPr>
        <p:spPr/>
        <p:txBody>
          <a:bodyPr/>
          <a:lstStyle/>
          <a:p>
            <a:fld id="{7FE860FB-D7D0-4479-9A73-E12B3EA7CD59}" type="slidenum">
              <a:rPr lang="en-US" smtClean="0"/>
              <a:t>11</a:t>
            </a:fld>
            <a:endParaRPr lang="en-US"/>
          </a:p>
        </p:txBody>
      </p:sp>
    </p:spTree>
    <p:extLst>
      <p:ext uri="{BB962C8B-B14F-4D97-AF65-F5344CB8AC3E}">
        <p14:creationId xmlns:p14="http://schemas.microsoft.com/office/powerpoint/2010/main" val="3113266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Conventional Network</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062103"/>
          </a:xfrm>
          <a:prstGeom prst="rect">
            <a:avLst/>
          </a:prstGeom>
          <a:noFill/>
        </p:spPr>
        <p:txBody>
          <a:bodyPr wrap="square" rtlCol="0">
            <a:spAutoFit/>
          </a:bodyPr>
          <a:lstStyle/>
          <a:p>
            <a:r>
              <a:rPr lang="en-US" sz="1600" dirty="0"/>
              <a:t>Here is where one enables the FSA P25 Conventional support.  The </a:t>
            </a:r>
            <a:r>
              <a:rPr lang="en-US" sz="1600" dirty="0" err="1"/>
              <a:t>UnitID</a:t>
            </a:r>
            <a:r>
              <a:rPr lang="en-US" sz="1600" dirty="0"/>
              <a:t> should not be changed, leave the default value (FAÇADE).</a:t>
            </a:r>
          </a:p>
          <a:p>
            <a:endParaRPr lang="en-US" sz="1600" dirty="0"/>
          </a:p>
          <a:p>
            <a:r>
              <a:rPr lang="en-US" sz="1600" dirty="0"/>
              <a:t>The previous slide on P25 Triggers is where one defines TGIDs used on the Conventional Network.</a:t>
            </a:r>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5E3F5A75-203F-3437-4A28-3FE429F2F4EC}"/>
              </a:ext>
            </a:extLst>
          </p:cNvPr>
          <p:cNvPicPr>
            <a:picLocks noChangeAspect="1"/>
          </p:cNvPicPr>
          <p:nvPr/>
        </p:nvPicPr>
        <p:blipFill>
          <a:blip r:embed="rId2"/>
          <a:stretch>
            <a:fillRect/>
          </a:stretch>
        </p:blipFill>
        <p:spPr>
          <a:xfrm>
            <a:off x="3795251" y="1160206"/>
            <a:ext cx="7875639" cy="4430047"/>
          </a:xfrm>
          <a:prstGeom prst="rect">
            <a:avLst/>
          </a:prstGeom>
        </p:spPr>
      </p:pic>
      <p:sp>
        <p:nvSpPr>
          <p:cNvPr id="9" name="Slide Number Placeholder 8">
            <a:extLst>
              <a:ext uri="{FF2B5EF4-FFF2-40B4-BE49-F238E27FC236}">
                <a16:creationId xmlns:a16="http://schemas.microsoft.com/office/drawing/2014/main" id="{04DB1A04-5864-3A2A-1427-F240318003DF}"/>
              </a:ext>
            </a:extLst>
          </p:cNvPr>
          <p:cNvSpPr>
            <a:spLocks noGrp="1"/>
          </p:cNvSpPr>
          <p:nvPr>
            <p:ph type="sldNum" sz="quarter" idx="12"/>
          </p:nvPr>
        </p:nvSpPr>
        <p:spPr/>
        <p:txBody>
          <a:bodyPr/>
          <a:lstStyle/>
          <a:p>
            <a:fld id="{7FE860FB-D7D0-4479-9A73-E12B3EA7CD59}" type="slidenum">
              <a:rPr lang="en-US" smtClean="0"/>
              <a:t>12</a:t>
            </a:fld>
            <a:endParaRPr lang="en-US"/>
          </a:p>
        </p:txBody>
      </p:sp>
    </p:spTree>
    <p:extLst>
      <p:ext uri="{BB962C8B-B14F-4D97-AF65-F5344CB8AC3E}">
        <p14:creationId xmlns:p14="http://schemas.microsoft.com/office/powerpoint/2010/main" val="2492667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Conventional Channel List</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1569660"/>
          </a:xfrm>
          <a:prstGeom prst="rect">
            <a:avLst/>
          </a:prstGeom>
          <a:noFill/>
        </p:spPr>
        <p:txBody>
          <a:bodyPr wrap="square" rtlCol="0">
            <a:spAutoFit/>
          </a:bodyPr>
          <a:lstStyle/>
          <a:p>
            <a:r>
              <a:rPr lang="en-US" sz="1600" dirty="0"/>
              <a:t>The specific P25 Conventional Channel is entered in this screen.  </a:t>
            </a:r>
          </a:p>
          <a:p>
            <a:endParaRPr lang="en-US" sz="1600" dirty="0"/>
          </a:p>
          <a:p>
            <a:r>
              <a:rPr lang="en-US" sz="1600" dirty="0"/>
              <a:t>The Network Access Code (NAC) that defines the P25 Conventional system has to be entered.</a:t>
            </a:r>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0E49F559-B942-C471-E3C0-349F1D15C248}"/>
              </a:ext>
            </a:extLst>
          </p:cNvPr>
          <p:cNvPicPr>
            <a:picLocks noChangeAspect="1"/>
          </p:cNvPicPr>
          <p:nvPr/>
        </p:nvPicPr>
        <p:blipFill>
          <a:blip r:embed="rId2"/>
          <a:stretch>
            <a:fillRect/>
          </a:stretch>
        </p:blipFill>
        <p:spPr>
          <a:xfrm>
            <a:off x="3847269" y="1160206"/>
            <a:ext cx="7823621" cy="4400787"/>
          </a:xfrm>
          <a:prstGeom prst="rect">
            <a:avLst/>
          </a:prstGeom>
        </p:spPr>
      </p:pic>
      <p:sp>
        <p:nvSpPr>
          <p:cNvPr id="9" name="Slide Number Placeholder 8">
            <a:extLst>
              <a:ext uri="{FF2B5EF4-FFF2-40B4-BE49-F238E27FC236}">
                <a16:creationId xmlns:a16="http://schemas.microsoft.com/office/drawing/2014/main" id="{E3B730E8-376B-3EF5-9584-8EAE97F2EB1B}"/>
              </a:ext>
            </a:extLst>
          </p:cNvPr>
          <p:cNvSpPr>
            <a:spLocks noGrp="1"/>
          </p:cNvSpPr>
          <p:nvPr>
            <p:ph type="sldNum" sz="quarter" idx="12"/>
          </p:nvPr>
        </p:nvSpPr>
        <p:spPr/>
        <p:txBody>
          <a:bodyPr/>
          <a:lstStyle/>
          <a:p>
            <a:fld id="{7FE860FB-D7D0-4479-9A73-E12B3EA7CD59}" type="slidenum">
              <a:rPr lang="en-US" smtClean="0"/>
              <a:t>13</a:t>
            </a:fld>
            <a:endParaRPr lang="en-US"/>
          </a:p>
        </p:txBody>
      </p:sp>
    </p:spTree>
    <p:extLst>
      <p:ext uri="{BB962C8B-B14F-4D97-AF65-F5344CB8AC3E}">
        <p14:creationId xmlns:p14="http://schemas.microsoft.com/office/powerpoint/2010/main" val="3875897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QCII Settings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800767"/>
          </a:xfrm>
          <a:prstGeom prst="rect">
            <a:avLst/>
          </a:prstGeom>
          <a:noFill/>
        </p:spPr>
        <p:txBody>
          <a:bodyPr wrap="square" rtlCol="0">
            <a:spAutoFit/>
          </a:bodyPr>
          <a:lstStyle/>
          <a:p>
            <a:r>
              <a:rPr lang="en-US" sz="1600" dirty="0"/>
              <a:t>The FSA supports QCII over P25 for both </a:t>
            </a:r>
            <a:r>
              <a:rPr lang="en-US" sz="1600" dirty="0" err="1"/>
              <a:t>Trunking</a:t>
            </a:r>
            <a:r>
              <a:rPr lang="en-US" sz="1600" dirty="0"/>
              <a:t> and Conventional Systems.</a:t>
            </a:r>
          </a:p>
          <a:p>
            <a:endParaRPr lang="en-US" sz="1600" dirty="0"/>
          </a:p>
          <a:p>
            <a:r>
              <a:rPr lang="en-US" sz="1600" dirty="0"/>
              <a:t>Setting the timing of the tones to be decoded is critical.  The default values as shown will cover most applications but, if a decoded tone is shorter than the programmed Min value or longer than the Max value it will not be considered a valid tone.</a:t>
            </a:r>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D8C54A74-21F3-81B1-D8CA-9FD251CFC641}"/>
              </a:ext>
            </a:extLst>
          </p:cNvPr>
          <p:cNvPicPr>
            <a:picLocks noChangeAspect="1"/>
          </p:cNvPicPr>
          <p:nvPr/>
        </p:nvPicPr>
        <p:blipFill>
          <a:blip r:embed="rId2"/>
          <a:stretch>
            <a:fillRect/>
          </a:stretch>
        </p:blipFill>
        <p:spPr>
          <a:xfrm>
            <a:off x="3785419" y="1160206"/>
            <a:ext cx="7620000" cy="4286250"/>
          </a:xfrm>
          <a:prstGeom prst="rect">
            <a:avLst/>
          </a:prstGeom>
        </p:spPr>
      </p:pic>
      <p:sp>
        <p:nvSpPr>
          <p:cNvPr id="8" name="Slide Number Placeholder 7">
            <a:extLst>
              <a:ext uri="{FF2B5EF4-FFF2-40B4-BE49-F238E27FC236}">
                <a16:creationId xmlns:a16="http://schemas.microsoft.com/office/drawing/2014/main" id="{5153A4EC-829D-DC84-96EB-B8FF3A7997BE}"/>
              </a:ext>
            </a:extLst>
          </p:cNvPr>
          <p:cNvSpPr>
            <a:spLocks noGrp="1"/>
          </p:cNvSpPr>
          <p:nvPr>
            <p:ph type="sldNum" sz="quarter" idx="12"/>
          </p:nvPr>
        </p:nvSpPr>
        <p:spPr/>
        <p:txBody>
          <a:bodyPr/>
          <a:lstStyle/>
          <a:p>
            <a:fld id="{7FE860FB-D7D0-4479-9A73-E12B3EA7CD59}" type="slidenum">
              <a:rPr lang="en-US" smtClean="0"/>
              <a:t>14</a:t>
            </a:fld>
            <a:endParaRPr lang="en-US"/>
          </a:p>
        </p:txBody>
      </p:sp>
    </p:spTree>
    <p:extLst>
      <p:ext uri="{BB962C8B-B14F-4D97-AF65-F5344CB8AC3E}">
        <p14:creationId xmlns:p14="http://schemas.microsoft.com/office/powerpoint/2010/main" val="2389882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Analog Board Settings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4278094"/>
          </a:xfrm>
          <a:prstGeom prst="rect">
            <a:avLst/>
          </a:prstGeom>
          <a:noFill/>
        </p:spPr>
        <p:txBody>
          <a:bodyPr wrap="square" rtlCol="0">
            <a:spAutoFit/>
          </a:bodyPr>
          <a:lstStyle/>
          <a:p>
            <a:r>
              <a:rPr lang="en-US" sz="1600" dirty="0"/>
              <a:t>The FSA supports analog 2-tone and DTMF signaling. Key parameters are:</a:t>
            </a:r>
          </a:p>
          <a:p>
            <a:endParaRPr lang="en-US" sz="1600" dirty="0"/>
          </a:p>
          <a:p>
            <a:pPr marL="342900" indent="-342900">
              <a:buFont typeface="+mj-lt"/>
              <a:buAutoNum type="arabicPeriod"/>
            </a:pPr>
            <a:r>
              <a:rPr lang="en-US" sz="1600" dirty="0"/>
              <a:t>Radio Frequency- VHF (UHF to be a future option) frequencies ranging from 136 to 174MHz can be entered.</a:t>
            </a:r>
          </a:p>
          <a:p>
            <a:pPr marL="342900" indent="-342900">
              <a:buFont typeface="+mj-lt"/>
              <a:buAutoNum type="arabicPeriod"/>
            </a:pPr>
            <a:r>
              <a:rPr lang="en-US" sz="1600" dirty="0"/>
              <a:t>Channel Spacing- both 12.5kHz, 20Khz and 25kHz channel spacings are supported.</a:t>
            </a:r>
          </a:p>
          <a:p>
            <a:pPr marL="342900" indent="-342900">
              <a:buFont typeface="+mj-lt"/>
              <a:buAutoNum type="arabicPeriod"/>
            </a:pPr>
            <a:r>
              <a:rPr lang="en-US" sz="1600" dirty="0"/>
              <a:t>RSSI- If enabled one can specify the minimum signal strength to allow decoding.</a:t>
            </a:r>
          </a:p>
          <a:p>
            <a:pPr marL="342900" indent="-342900">
              <a:buFont typeface="+mj-lt"/>
              <a:buAutoNum type="arabicPeriod"/>
            </a:pPr>
            <a:r>
              <a:rPr lang="en-US" sz="1600" dirty="0"/>
              <a:t>De-Emphasis- Leave disabled. </a:t>
            </a:r>
          </a:p>
          <a:p>
            <a:pPr marL="342900" indent="-342900">
              <a:buFont typeface="+mj-lt"/>
              <a:buAutoNum type="arabicPeriod"/>
            </a:pPr>
            <a:r>
              <a:rPr lang="en-US" sz="1600" dirty="0" err="1"/>
              <a:t>Subband</a:t>
            </a:r>
            <a:r>
              <a:rPr lang="en-US" sz="1600" dirty="0"/>
              <a:t> Signaling- PL or DPL is supported.</a:t>
            </a:r>
          </a:p>
          <a:p>
            <a:pPr marL="342900" indent="-342900">
              <a:buFont typeface="+mj-lt"/>
              <a:buAutoNum type="arabicPeriod"/>
            </a:pPr>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83EB25A4-4A77-F1C5-E012-490C0D0CE72F}"/>
              </a:ext>
            </a:extLst>
          </p:cNvPr>
          <p:cNvPicPr>
            <a:picLocks noChangeAspect="1"/>
          </p:cNvPicPr>
          <p:nvPr/>
        </p:nvPicPr>
        <p:blipFill>
          <a:blip r:embed="rId2"/>
          <a:stretch>
            <a:fillRect/>
          </a:stretch>
        </p:blipFill>
        <p:spPr>
          <a:xfrm>
            <a:off x="3803002" y="1160206"/>
            <a:ext cx="7996903" cy="4498258"/>
          </a:xfrm>
          <a:prstGeom prst="rect">
            <a:avLst/>
          </a:prstGeom>
        </p:spPr>
      </p:pic>
      <p:sp>
        <p:nvSpPr>
          <p:cNvPr id="9" name="Slide Number Placeholder 8">
            <a:extLst>
              <a:ext uri="{FF2B5EF4-FFF2-40B4-BE49-F238E27FC236}">
                <a16:creationId xmlns:a16="http://schemas.microsoft.com/office/drawing/2014/main" id="{9AA3C1B3-BE03-1322-F3D4-75EBCC0AE560}"/>
              </a:ext>
            </a:extLst>
          </p:cNvPr>
          <p:cNvSpPr>
            <a:spLocks noGrp="1"/>
          </p:cNvSpPr>
          <p:nvPr>
            <p:ph type="sldNum" sz="quarter" idx="12"/>
          </p:nvPr>
        </p:nvSpPr>
        <p:spPr/>
        <p:txBody>
          <a:bodyPr/>
          <a:lstStyle/>
          <a:p>
            <a:fld id="{7FE860FB-D7D0-4479-9A73-E12B3EA7CD59}" type="slidenum">
              <a:rPr lang="en-US" smtClean="0"/>
              <a:t>15</a:t>
            </a:fld>
            <a:endParaRPr lang="en-US"/>
          </a:p>
        </p:txBody>
      </p:sp>
    </p:spTree>
    <p:extLst>
      <p:ext uri="{BB962C8B-B14F-4D97-AF65-F5344CB8AC3E}">
        <p14:creationId xmlns:p14="http://schemas.microsoft.com/office/powerpoint/2010/main" val="3929346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DTMF Settings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062103"/>
          </a:xfrm>
          <a:prstGeom prst="rect">
            <a:avLst/>
          </a:prstGeom>
          <a:noFill/>
        </p:spPr>
        <p:txBody>
          <a:bodyPr wrap="square" rtlCol="0">
            <a:spAutoFit/>
          </a:bodyPr>
          <a:lstStyle/>
          <a:p>
            <a:r>
              <a:rPr lang="en-US" sz="1600" dirty="0"/>
              <a:t>If DTMF signaling is used the FSA supports up to two different Signaling formats.</a:t>
            </a:r>
          </a:p>
          <a:p>
            <a:endParaRPr lang="en-US" sz="1600" dirty="0"/>
          </a:p>
          <a:p>
            <a:r>
              <a:rPr lang="en-US" sz="1600" dirty="0"/>
              <a:t>It is important that one knows the timing used in their application and program the FSA accordingly.</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625D05A2-747D-7091-9D0D-1E19526EBF81}"/>
              </a:ext>
            </a:extLst>
          </p:cNvPr>
          <p:cNvPicPr>
            <a:picLocks noChangeAspect="1"/>
          </p:cNvPicPr>
          <p:nvPr/>
        </p:nvPicPr>
        <p:blipFill>
          <a:blip r:embed="rId2"/>
          <a:stretch>
            <a:fillRect/>
          </a:stretch>
        </p:blipFill>
        <p:spPr>
          <a:xfrm>
            <a:off x="3858615" y="1055040"/>
            <a:ext cx="7979424" cy="4488426"/>
          </a:xfrm>
          <a:prstGeom prst="rect">
            <a:avLst/>
          </a:prstGeom>
        </p:spPr>
      </p:pic>
      <p:sp>
        <p:nvSpPr>
          <p:cNvPr id="7" name="Slide Number Placeholder 6">
            <a:extLst>
              <a:ext uri="{FF2B5EF4-FFF2-40B4-BE49-F238E27FC236}">
                <a16:creationId xmlns:a16="http://schemas.microsoft.com/office/drawing/2014/main" id="{47815EE9-9280-B55D-C4A7-F6357E6531EF}"/>
              </a:ext>
            </a:extLst>
          </p:cNvPr>
          <p:cNvSpPr>
            <a:spLocks noGrp="1"/>
          </p:cNvSpPr>
          <p:nvPr>
            <p:ph type="sldNum" sz="quarter" idx="12"/>
          </p:nvPr>
        </p:nvSpPr>
        <p:spPr/>
        <p:txBody>
          <a:bodyPr/>
          <a:lstStyle/>
          <a:p>
            <a:fld id="{7FE860FB-D7D0-4479-9A73-E12B3EA7CD59}" type="slidenum">
              <a:rPr lang="en-US" smtClean="0"/>
              <a:t>16</a:t>
            </a:fld>
            <a:endParaRPr lang="en-US"/>
          </a:p>
        </p:txBody>
      </p:sp>
    </p:spTree>
    <p:extLst>
      <p:ext uri="{BB962C8B-B14F-4D97-AF65-F5344CB8AC3E}">
        <p14:creationId xmlns:p14="http://schemas.microsoft.com/office/powerpoint/2010/main" val="2920055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Standard Protocols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1323439"/>
          </a:xfrm>
          <a:prstGeom prst="rect">
            <a:avLst/>
          </a:prstGeom>
          <a:noFill/>
        </p:spPr>
        <p:txBody>
          <a:bodyPr wrap="square" rtlCol="0">
            <a:spAutoFit/>
          </a:bodyPr>
          <a:lstStyle/>
          <a:p>
            <a:r>
              <a:rPr lang="en-US" sz="1600" dirty="0"/>
              <a:t>This screen is for information only.  It provides the different manufacturers’ tone timing.</a:t>
            </a:r>
          </a:p>
          <a:p>
            <a:endParaRPr lang="en-US" sz="1600" dirty="0"/>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10" name="Picture 9">
            <a:extLst>
              <a:ext uri="{FF2B5EF4-FFF2-40B4-BE49-F238E27FC236}">
                <a16:creationId xmlns:a16="http://schemas.microsoft.com/office/drawing/2014/main" id="{7F2B0A8A-81AA-5160-6E7C-A76EC41E701E}"/>
              </a:ext>
            </a:extLst>
          </p:cNvPr>
          <p:cNvPicPr>
            <a:picLocks noChangeAspect="1"/>
          </p:cNvPicPr>
          <p:nvPr/>
        </p:nvPicPr>
        <p:blipFill>
          <a:blip r:embed="rId2"/>
          <a:stretch>
            <a:fillRect/>
          </a:stretch>
        </p:blipFill>
        <p:spPr>
          <a:xfrm>
            <a:off x="3814915" y="1153139"/>
            <a:ext cx="8091948" cy="4551721"/>
          </a:xfrm>
          <a:prstGeom prst="rect">
            <a:avLst/>
          </a:prstGeom>
        </p:spPr>
      </p:pic>
      <p:sp>
        <p:nvSpPr>
          <p:cNvPr id="11" name="Slide Number Placeholder 10">
            <a:extLst>
              <a:ext uri="{FF2B5EF4-FFF2-40B4-BE49-F238E27FC236}">
                <a16:creationId xmlns:a16="http://schemas.microsoft.com/office/drawing/2014/main" id="{FEBD6E90-E9CB-A88D-B1AA-488A9580DE88}"/>
              </a:ext>
            </a:extLst>
          </p:cNvPr>
          <p:cNvSpPr>
            <a:spLocks noGrp="1"/>
          </p:cNvSpPr>
          <p:nvPr>
            <p:ph type="sldNum" sz="quarter" idx="12"/>
          </p:nvPr>
        </p:nvSpPr>
        <p:spPr/>
        <p:txBody>
          <a:bodyPr/>
          <a:lstStyle/>
          <a:p>
            <a:fld id="{7FE860FB-D7D0-4479-9A73-E12B3EA7CD59}" type="slidenum">
              <a:rPr lang="en-US" smtClean="0"/>
              <a:t>17</a:t>
            </a:fld>
            <a:endParaRPr lang="en-US"/>
          </a:p>
        </p:txBody>
      </p:sp>
    </p:spTree>
    <p:extLst>
      <p:ext uri="{BB962C8B-B14F-4D97-AF65-F5344CB8AC3E}">
        <p14:creationId xmlns:p14="http://schemas.microsoft.com/office/powerpoint/2010/main" val="2026936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User Defined Protocols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062103"/>
          </a:xfrm>
          <a:prstGeom prst="rect">
            <a:avLst/>
          </a:prstGeom>
          <a:noFill/>
        </p:spPr>
        <p:txBody>
          <a:bodyPr wrap="square" rtlCol="0">
            <a:spAutoFit/>
          </a:bodyPr>
          <a:lstStyle/>
          <a:p>
            <a:r>
              <a:rPr lang="en-US" sz="1600" dirty="0"/>
              <a:t>In situations where the FSA’s standard tone timing options are not compatible with what is being used in one’s application, this screen allows for the creation of up to two different custom settings.  </a:t>
            </a:r>
          </a:p>
          <a:p>
            <a:endParaRPr lang="en-US" sz="1600" dirty="0"/>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951F71FA-08D2-EFAB-B788-444CEB727F28}"/>
              </a:ext>
            </a:extLst>
          </p:cNvPr>
          <p:cNvPicPr>
            <a:picLocks noChangeAspect="1"/>
          </p:cNvPicPr>
          <p:nvPr/>
        </p:nvPicPr>
        <p:blipFill>
          <a:blip r:embed="rId2"/>
          <a:stretch>
            <a:fillRect/>
          </a:stretch>
        </p:blipFill>
        <p:spPr>
          <a:xfrm>
            <a:off x="3879385" y="1160206"/>
            <a:ext cx="7899660" cy="4443559"/>
          </a:xfrm>
          <a:prstGeom prst="rect">
            <a:avLst/>
          </a:prstGeom>
        </p:spPr>
      </p:pic>
      <p:sp>
        <p:nvSpPr>
          <p:cNvPr id="8" name="Slide Number Placeholder 7">
            <a:extLst>
              <a:ext uri="{FF2B5EF4-FFF2-40B4-BE49-F238E27FC236}">
                <a16:creationId xmlns:a16="http://schemas.microsoft.com/office/drawing/2014/main" id="{C8E94D7E-B20D-9066-67DE-86CCA2D90317}"/>
              </a:ext>
            </a:extLst>
          </p:cNvPr>
          <p:cNvSpPr>
            <a:spLocks noGrp="1"/>
          </p:cNvSpPr>
          <p:nvPr>
            <p:ph type="sldNum" sz="quarter" idx="12"/>
          </p:nvPr>
        </p:nvSpPr>
        <p:spPr/>
        <p:txBody>
          <a:bodyPr/>
          <a:lstStyle/>
          <a:p>
            <a:fld id="{7FE860FB-D7D0-4479-9A73-E12B3EA7CD59}" type="slidenum">
              <a:rPr lang="en-US" smtClean="0"/>
              <a:t>18</a:t>
            </a:fld>
            <a:endParaRPr lang="en-US"/>
          </a:p>
        </p:txBody>
      </p:sp>
    </p:spTree>
    <p:extLst>
      <p:ext uri="{BB962C8B-B14F-4D97-AF65-F5344CB8AC3E}">
        <p14:creationId xmlns:p14="http://schemas.microsoft.com/office/powerpoint/2010/main" val="96854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Analog Triggers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5786199"/>
          </a:xfrm>
          <a:prstGeom prst="rect">
            <a:avLst/>
          </a:prstGeom>
          <a:noFill/>
        </p:spPr>
        <p:txBody>
          <a:bodyPr wrap="square" rtlCol="0">
            <a:spAutoFit/>
          </a:bodyPr>
          <a:lstStyle/>
          <a:p>
            <a:r>
              <a:rPr lang="en-US" sz="1400" dirty="0"/>
              <a:t>The FSA supports up to 10, 2-tone and DTMF, triggers.</a:t>
            </a:r>
          </a:p>
          <a:p>
            <a:endParaRPr lang="en-US" sz="1400" dirty="0"/>
          </a:p>
          <a:p>
            <a:pPr marL="342900" indent="-342900">
              <a:buFont typeface="+mj-lt"/>
              <a:buAutoNum type="arabicPeriod"/>
            </a:pPr>
            <a:r>
              <a:rPr lang="en-US" sz="1400" dirty="0"/>
              <a:t>Type- Choose between:</a:t>
            </a:r>
          </a:p>
          <a:p>
            <a:pPr marL="800100" lvl="1" indent="-342900">
              <a:buFont typeface="+mj-lt"/>
              <a:buAutoNum type="arabicPeriod"/>
            </a:pPr>
            <a:r>
              <a:rPr lang="en-US" sz="1400" dirty="0"/>
              <a:t>2 tone or Single long tone signaling formats.</a:t>
            </a:r>
          </a:p>
          <a:p>
            <a:pPr marL="800100" lvl="1" indent="-342900">
              <a:buFont typeface="+mj-lt"/>
              <a:buAutoNum type="arabicPeriod"/>
            </a:pPr>
            <a:r>
              <a:rPr lang="en-US" sz="1400" dirty="0"/>
              <a:t>DTMF Format</a:t>
            </a:r>
          </a:p>
          <a:p>
            <a:pPr marL="342900" indent="-342900">
              <a:buFont typeface="+mj-lt"/>
              <a:buAutoNum type="arabicPeriod"/>
            </a:pPr>
            <a:r>
              <a:rPr lang="en-US" sz="1400" dirty="0"/>
              <a:t>Name- specify what the trigger is used for.</a:t>
            </a:r>
          </a:p>
          <a:p>
            <a:pPr marL="342900" indent="-342900">
              <a:buFont typeface="+mj-lt"/>
              <a:buAutoNum type="arabicPeriod"/>
            </a:pPr>
            <a:r>
              <a:rPr lang="en-US" sz="1400" dirty="0"/>
              <a:t>Protocol:</a:t>
            </a:r>
          </a:p>
          <a:p>
            <a:pPr marL="800100" lvl="1" indent="-342900">
              <a:buFont typeface="+mj-lt"/>
              <a:buAutoNum type="arabicPeriod"/>
            </a:pPr>
            <a:r>
              <a:rPr lang="en-US" sz="1400" dirty="0"/>
              <a:t>for 2-tone triggers the FSA supports a number of manufacturers’ specific tone timing and tone groups or customized tones when User Defined protocol is specified.</a:t>
            </a:r>
          </a:p>
          <a:p>
            <a:pPr marL="800100" lvl="1" indent="-342900">
              <a:buFont typeface="+mj-lt"/>
              <a:buAutoNum type="arabicPeriod"/>
            </a:pPr>
            <a:r>
              <a:rPr lang="en-US" sz="1400" dirty="0"/>
              <a:t>For DTMF, up to two formats are allowed.</a:t>
            </a:r>
          </a:p>
          <a:p>
            <a:pPr marL="342900" indent="-342900">
              <a:buFont typeface="+mj-lt"/>
              <a:buAutoNum type="arabicPeriod"/>
            </a:pPr>
            <a:r>
              <a:rPr lang="en-US" sz="1400" dirty="0"/>
              <a:t>Tone 1 and 2- a pull down menu allows one to choose the desired Tone A and Tone B or Long Tone.</a:t>
            </a:r>
          </a:p>
          <a:p>
            <a:pPr marL="342900" indent="-342900">
              <a:buFont typeface="+mj-lt"/>
              <a:buAutoNum type="arabicPeriod"/>
            </a:pPr>
            <a:r>
              <a:rPr lang="en-US" sz="1400" dirty="0"/>
              <a:t>DTMF- up to a 20 Digit DTMF code is supported.</a:t>
            </a:r>
          </a:p>
          <a:p>
            <a:pPr marL="342900" indent="-342900">
              <a:buFont typeface="+mj-lt"/>
              <a:buAutoNum type="arabicPeriod"/>
            </a:pPr>
            <a:endParaRPr lang="en-US" sz="1600" dirty="0"/>
          </a:p>
          <a:p>
            <a:endParaRPr lang="en-US" sz="1600" dirty="0"/>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478FB78F-4C52-0D6B-7E7D-3FA3D08139F8}"/>
              </a:ext>
            </a:extLst>
          </p:cNvPr>
          <p:cNvPicPr>
            <a:picLocks noChangeAspect="1"/>
          </p:cNvPicPr>
          <p:nvPr/>
        </p:nvPicPr>
        <p:blipFill>
          <a:blip r:embed="rId2"/>
          <a:stretch>
            <a:fillRect/>
          </a:stretch>
        </p:blipFill>
        <p:spPr>
          <a:xfrm>
            <a:off x="3805083" y="1160206"/>
            <a:ext cx="8171700" cy="4596581"/>
          </a:xfrm>
          <a:prstGeom prst="rect">
            <a:avLst/>
          </a:prstGeom>
        </p:spPr>
      </p:pic>
      <p:sp>
        <p:nvSpPr>
          <p:cNvPr id="4" name="Slide Number Placeholder 3">
            <a:extLst>
              <a:ext uri="{FF2B5EF4-FFF2-40B4-BE49-F238E27FC236}">
                <a16:creationId xmlns:a16="http://schemas.microsoft.com/office/drawing/2014/main" id="{6B9C75E0-6BF3-3B05-4D61-B6E55C48EB4A}"/>
              </a:ext>
            </a:extLst>
          </p:cNvPr>
          <p:cNvSpPr>
            <a:spLocks noGrp="1"/>
          </p:cNvSpPr>
          <p:nvPr>
            <p:ph type="sldNum" sz="quarter" idx="12"/>
          </p:nvPr>
        </p:nvSpPr>
        <p:spPr/>
        <p:txBody>
          <a:bodyPr/>
          <a:lstStyle/>
          <a:p>
            <a:fld id="{7FE860FB-D7D0-4479-9A73-E12B3EA7CD59}" type="slidenum">
              <a:rPr lang="en-US" smtClean="0"/>
              <a:t>19</a:t>
            </a:fld>
            <a:endParaRPr lang="en-US"/>
          </a:p>
        </p:txBody>
      </p:sp>
    </p:spTree>
    <p:extLst>
      <p:ext uri="{BB962C8B-B14F-4D97-AF65-F5344CB8AC3E}">
        <p14:creationId xmlns:p14="http://schemas.microsoft.com/office/powerpoint/2010/main" val="1446667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BE161-2280-1A18-6562-21BFD3858ED2}"/>
              </a:ext>
            </a:extLst>
          </p:cNvPr>
          <p:cNvSpPr>
            <a:spLocks noGrp="1"/>
          </p:cNvSpPr>
          <p:nvPr>
            <p:ph type="title"/>
          </p:nvPr>
        </p:nvSpPr>
        <p:spPr/>
        <p:txBody>
          <a:bodyPr/>
          <a:lstStyle/>
          <a:p>
            <a:r>
              <a:rPr lang="en-US" dirty="0"/>
              <a:t>Downloading the Programming Application</a:t>
            </a:r>
          </a:p>
        </p:txBody>
      </p:sp>
      <p:sp>
        <p:nvSpPr>
          <p:cNvPr id="3" name="TextBox 2">
            <a:extLst>
              <a:ext uri="{FF2B5EF4-FFF2-40B4-BE49-F238E27FC236}">
                <a16:creationId xmlns:a16="http://schemas.microsoft.com/office/drawing/2014/main" id="{C15F2199-7F66-1A0A-D303-0B371037682F}"/>
              </a:ext>
            </a:extLst>
          </p:cNvPr>
          <p:cNvSpPr txBox="1"/>
          <p:nvPr/>
        </p:nvSpPr>
        <p:spPr>
          <a:xfrm>
            <a:off x="855406" y="1494503"/>
            <a:ext cx="10510684" cy="1754326"/>
          </a:xfrm>
          <a:prstGeom prst="rect">
            <a:avLst/>
          </a:prstGeom>
          <a:noFill/>
        </p:spPr>
        <p:txBody>
          <a:bodyPr wrap="square" rtlCol="0">
            <a:spAutoFit/>
          </a:bodyPr>
          <a:lstStyle/>
          <a:p>
            <a:pPr marL="342900" marR="0" indent="-342900">
              <a:spcBef>
                <a:spcPts val="0"/>
              </a:spcBef>
              <a:spcAft>
                <a:spcPts val="0"/>
              </a:spcAft>
              <a:buFont typeface="+mj-lt"/>
              <a:buAutoNum type="arabicPeriod"/>
            </a:pPr>
            <a:r>
              <a:rPr lang="en-US" dirty="0"/>
              <a:t>Go to the link </a:t>
            </a:r>
            <a:r>
              <a:rPr lang="en-US" sz="18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US" sz="12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tooltip="https://www.dropbox.com/scl/fi/jq4o8j3lxymxjkwm7vwpb/setup_TPLp25_1.01.7.3.zip?rlkey=n0i2l80lpcc6sna64l8c4n7c7&amp;dl=0"/>
              </a:rPr>
              <a:t>https://www.dropbox.com/scl/fi/jq4o8j3lxymxjkwm7vwpb/setup_TPLp25_1.01.7.3.zip?rlkey=n0i2l80lpcc6sna64l8c4n7c7&amp;dl=</a:t>
            </a:r>
            <a:r>
              <a:rPr lang="en-US" sz="1200"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tooltip="https://www.dropbox.com/scl/fi/jq4o8j3lxymxjkwm7vwpb/setup_TPLp25_1.01.7.3.zip?rlkey=n0i2l80lpcc6sna64l8c4n7c7&amp;dl=0"/>
              </a:rPr>
              <a:t>0</a:t>
            </a:r>
            <a:r>
              <a:rPr lang="en-US" sz="1200" dirty="0">
                <a:solidFill>
                  <a:srgbClr val="0000FF"/>
                </a:solidFill>
                <a:latin typeface="Calibri" panose="020F0502020204030204" pitchFamily="34" charset="0"/>
                <a:ea typeface="Calibri" panose="020F0502020204030204" pitchFamily="34" charset="0"/>
                <a:cs typeface="Calibri" panose="020F0502020204030204" pitchFamily="34" charset="0"/>
              </a:rPr>
              <a:t>  </a:t>
            </a:r>
            <a:r>
              <a:rPr lang="en-US" dirty="0">
                <a:effectLst/>
                <a:latin typeface="Calibri" panose="020F0502020204030204" pitchFamily="34" charset="0"/>
                <a:ea typeface="Calibri" panose="020F0502020204030204" pitchFamily="34" charset="0"/>
                <a:cs typeface="Calibri" panose="020F0502020204030204" pitchFamily="34" charset="0"/>
              </a:rPr>
              <a:t>to download the Programming application to either your Desktop or other location,</a:t>
            </a:r>
            <a:endParaRPr lang="en-US" dirty="0">
              <a:effectLst/>
              <a:latin typeface="Aptos" panose="020B0004020202020204" pitchFamily="34" charset="0"/>
              <a:ea typeface="Calibri" panose="020F0502020204030204" pitchFamily="34" charset="0"/>
              <a:cs typeface="Calibri" panose="020F0502020204030204" pitchFamily="34" charset="0"/>
            </a:endParaRPr>
          </a:p>
          <a:p>
            <a:pPr marL="342900" indent="-342900">
              <a:buFont typeface="+mj-lt"/>
              <a:buAutoNum type="arabicPeriod"/>
            </a:pPr>
            <a:r>
              <a:rPr lang="en-US" dirty="0"/>
              <a:t> It is a Zip file so extract it.</a:t>
            </a:r>
          </a:p>
          <a:p>
            <a:pPr marL="342900" indent="-342900">
              <a:buFont typeface="+mj-lt"/>
              <a:buAutoNum type="arabicPeriod"/>
            </a:pPr>
            <a:r>
              <a:rPr lang="en-US" dirty="0"/>
              <a:t>Once extracted find the programming application (it is </a:t>
            </a:r>
            <a:r>
              <a:rPr lang="en-US" b="1" dirty="0"/>
              <a:t>setup_TPLp25_1.01.7.3</a:t>
            </a:r>
            <a:r>
              <a:rPr lang="en-US" dirty="0"/>
              <a:t>).</a:t>
            </a:r>
          </a:p>
          <a:p>
            <a:pPr marL="342900" indent="-342900">
              <a:buFont typeface="+mj-lt"/>
              <a:buAutoNum type="arabicPeriod"/>
            </a:pPr>
            <a:r>
              <a:rPr lang="en-US" dirty="0"/>
              <a:t>Double click on it to launch it and follow all the instructions. </a:t>
            </a:r>
          </a:p>
          <a:p>
            <a:pPr marL="342900" indent="-342900">
              <a:buFont typeface="+mj-lt"/>
              <a:buAutoNum type="arabicPeriod"/>
            </a:pPr>
            <a:r>
              <a:rPr lang="en-US" dirty="0"/>
              <a:t>Once launched you will see the below.  In the next series of slides all the FSA settings will be reviewed.</a:t>
            </a:r>
          </a:p>
        </p:txBody>
      </p:sp>
      <p:pic>
        <p:nvPicPr>
          <p:cNvPr id="6" name="Picture 5">
            <a:extLst>
              <a:ext uri="{FF2B5EF4-FFF2-40B4-BE49-F238E27FC236}">
                <a16:creationId xmlns:a16="http://schemas.microsoft.com/office/drawing/2014/main" id="{B9F055FD-6922-F98B-D511-CE79FAC8CE0F}"/>
              </a:ext>
            </a:extLst>
          </p:cNvPr>
          <p:cNvPicPr>
            <a:picLocks noChangeAspect="1"/>
          </p:cNvPicPr>
          <p:nvPr/>
        </p:nvPicPr>
        <p:blipFill>
          <a:blip r:embed="rId3"/>
          <a:stretch>
            <a:fillRect/>
          </a:stretch>
        </p:blipFill>
        <p:spPr>
          <a:xfrm>
            <a:off x="2379411" y="3311017"/>
            <a:ext cx="6095998" cy="3429000"/>
          </a:xfrm>
          <a:prstGeom prst="rect">
            <a:avLst/>
          </a:prstGeom>
        </p:spPr>
      </p:pic>
      <p:sp>
        <p:nvSpPr>
          <p:cNvPr id="4" name="Slide Number Placeholder 3">
            <a:extLst>
              <a:ext uri="{FF2B5EF4-FFF2-40B4-BE49-F238E27FC236}">
                <a16:creationId xmlns:a16="http://schemas.microsoft.com/office/drawing/2014/main" id="{1C617637-0CAF-CA0A-53F9-B615175B79D8}"/>
              </a:ext>
            </a:extLst>
          </p:cNvPr>
          <p:cNvSpPr>
            <a:spLocks noGrp="1"/>
          </p:cNvSpPr>
          <p:nvPr>
            <p:ph type="sldNum" sz="quarter" idx="12"/>
          </p:nvPr>
        </p:nvSpPr>
        <p:spPr/>
        <p:txBody>
          <a:bodyPr/>
          <a:lstStyle/>
          <a:p>
            <a:fld id="{7FE860FB-D7D0-4479-9A73-E12B3EA7CD59}" type="slidenum">
              <a:rPr lang="en-US" smtClean="0"/>
              <a:t>2</a:t>
            </a:fld>
            <a:endParaRPr lang="en-US"/>
          </a:p>
        </p:txBody>
      </p:sp>
    </p:spTree>
    <p:extLst>
      <p:ext uri="{BB962C8B-B14F-4D97-AF65-F5344CB8AC3E}">
        <p14:creationId xmlns:p14="http://schemas.microsoft.com/office/powerpoint/2010/main" val="1926814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POCSAG Settings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4985980"/>
          </a:xfrm>
          <a:prstGeom prst="rect">
            <a:avLst/>
          </a:prstGeom>
          <a:noFill/>
        </p:spPr>
        <p:txBody>
          <a:bodyPr wrap="square" rtlCol="0">
            <a:spAutoFit/>
          </a:bodyPr>
          <a:lstStyle/>
          <a:p>
            <a:r>
              <a:rPr lang="en-US" sz="1600" dirty="0"/>
              <a:t>The FSA does support POCSAG signaling which can be used to activate or cancel select Relays.</a:t>
            </a:r>
          </a:p>
          <a:p>
            <a:endParaRPr lang="en-US" sz="1400" dirty="0"/>
          </a:p>
          <a:p>
            <a:pPr marL="342900" indent="-342900">
              <a:buFont typeface="+mj-lt"/>
              <a:buAutoNum type="arabicPeriod"/>
            </a:pPr>
            <a:r>
              <a:rPr lang="en-US" sz="1600" dirty="0"/>
              <a:t>Radio Frequency:</a:t>
            </a:r>
          </a:p>
          <a:p>
            <a:pPr marL="800100" lvl="1" indent="-342900">
              <a:buFont typeface="+mj-lt"/>
              <a:buAutoNum type="arabicPeriod"/>
            </a:pPr>
            <a:r>
              <a:rPr lang="en-US" sz="1600" dirty="0"/>
              <a:t>Both VHF and UHF bands are supported.</a:t>
            </a:r>
          </a:p>
          <a:p>
            <a:pPr marL="800100" lvl="1" indent="-342900">
              <a:buFont typeface="+mj-lt"/>
              <a:buAutoNum type="arabicPeriod"/>
            </a:pPr>
            <a:r>
              <a:rPr lang="en-US" sz="1600" dirty="0"/>
              <a:t>VHF band 136-174MHz and UHF band 434-470MHz are supported.</a:t>
            </a:r>
          </a:p>
          <a:p>
            <a:pPr marL="342900" indent="-342900">
              <a:buFont typeface="+mj-lt"/>
              <a:buAutoNum type="arabicPeriod"/>
            </a:pPr>
            <a:r>
              <a:rPr lang="en-US" sz="1600" dirty="0"/>
              <a:t>Channel Spacing choices are 12.5, 20 or 25 kHz.</a:t>
            </a:r>
          </a:p>
          <a:p>
            <a:pPr marL="342900" indent="-342900">
              <a:buFont typeface="+mj-lt"/>
              <a:buAutoNum type="arabicPeriod"/>
            </a:pPr>
            <a:r>
              <a:rPr lang="en-US" sz="1600" dirty="0"/>
              <a:t>RSSI- If enabled one can specify the minimum signal strength to allow decoding.</a:t>
            </a:r>
          </a:p>
          <a:p>
            <a:pPr marL="342900" indent="-342900">
              <a:buFont typeface="+mj-lt"/>
              <a:buAutoNum type="arabicPeriod"/>
            </a:pPr>
            <a:r>
              <a:rPr lang="en-US" sz="1600" dirty="0" err="1"/>
              <a:t>Baudrate</a:t>
            </a:r>
            <a:r>
              <a:rPr lang="en-US" sz="1600" dirty="0"/>
              <a:t>- 512, 1200 and 2400bps settings are supported.</a:t>
            </a:r>
          </a:p>
          <a:p>
            <a:pPr marL="342900" indent="-342900">
              <a:buFont typeface="+mj-lt"/>
              <a:buAutoNum type="arabicPeriod"/>
            </a:pPr>
            <a:r>
              <a:rPr lang="en-US" sz="1600" dirty="0"/>
              <a:t>Reverse Polarity- disable this.</a:t>
            </a:r>
          </a:p>
          <a:p>
            <a:endParaRPr lang="en-US" sz="1600" dirty="0"/>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2EF58C66-26E4-B5E8-7A2F-625E072800E5}"/>
              </a:ext>
            </a:extLst>
          </p:cNvPr>
          <p:cNvPicPr>
            <a:picLocks noChangeAspect="1"/>
          </p:cNvPicPr>
          <p:nvPr/>
        </p:nvPicPr>
        <p:blipFill>
          <a:blip r:embed="rId2"/>
          <a:stretch>
            <a:fillRect/>
          </a:stretch>
        </p:blipFill>
        <p:spPr>
          <a:xfrm>
            <a:off x="3795251" y="1170038"/>
            <a:ext cx="8031863" cy="4517923"/>
          </a:xfrm>
          <a:prstGeom prst="rect">
            <a:avLst/>
          </a:prstGeom>
        </p:spPr>
      </p:pic>
      <p:sp>
        <p:nvSpPr>
          <p:cNvPr id="11" name="Slide Number Placeholder 10">
            <a:extLst>
              <a:ext uri="{FF2B5EF4-FFF2-40B4-BE49-F238E27FC236}">
                <a16:creationId xmlns:a16="http://schemas.microsoft.com/office/drawing/2014/main" id="{3EA3FA06-04F2-F2DF-2E63-17F858A2F44D}"/>
              </a:ext>
            </a:extLst>
          </p:cNvPr>
          <p:cNvSpPr>
            <a:spLocks noGrp="1"/>
          </p:cNvSpPr>
          <p:nvPr>
            <p:ph type="sldNum" sz="quarter" idx="12"/>
          </p:nvPr>
        </p:nvSpPr>
        <p:spPr/>
        <p:txBody>
          <a:bodyPr/>
          <a:lstStyle/>
          <a:p>
            <a:fld id="{7FE860FB-D7D0-4479-9A73-E12B3EA7CD59}" type="slidenum">
              <a:rPr lang="en-US" smtClean="0"/>
              <a:t>20</a:t>
            </a:fld>
            <a:endParaRPr lang="en-US"/>
          </a:p>
        </p:txBody>
      </p:sp>
    </p:spTree>
    <p:extLst>
      <p:ext uri="{BB962C8B-B14F-4D97-AF65-F5344CB8AC3E}">
        <p14:creationId xmlns:p14="http://schemas.microsoft.com/office/powerpoint/2010/main" val="189694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POCSAG Triggers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4524315"/>
          </a:xfrm>
          <a:prstGeom prst="rect">
            <a:avLst/>
          </a:prstGeom>
          <a:noFill/>
        </p:spPr>
        <p:txBody>
          <a:bodyPr wrap="square" rtlCol="0">
            <a:spAutoFit/>
          </a:bodyPr>
          <a:lstStyle/>
          <a:p>
            <a:pPr marL="342900" indent="-342900">
              <a:buFont typeface="+mj-lt"/>
              <a:buAutoNum type="arabicPeriod"/>
            </a:pPr>
            <a:r>
              <a:rPr lang="en-US" sz="1600" dirty="0"/>
              <a:t>Name- description of what the trigger is used for.</a:t>
            </a:r>
          </a:p>
          <a:p>
            <a:pPr marL="342900" indent="-342900">
              <a:buFont typeface="+mj-lt"/>
              <a:buAutoNum type="arabicPeriod"/>
            </a:pPr>
            <a:r>
              <a:rPr lang="en-US" sz="1600" dirty="0"/>
              <a:t>RIC- is </a:t>
            </a:r>
            <a:r>
              <a:rPr lang="en-US" sz="1600" b="1" u="sng" dirty="0"/>
              <a:t>R</a:t>
            </a:r>
            <a:r>
              <a:rPr lang="en-US" sz="1600" dirty="0"/>
              <a:t>adio </a:t>
            </a:r>
            <a:r>
              <a:rPr lang="en-US" sz="1600" b="1" u="sng" dirty="0"/>
              <a:t>I</a:t>
            </a:r>
            <a:r>
              <a:rPr lang="en-US" sz="1600" dirty="0"/>
              <a:t>dentification </a:t>
            </a:r>
            <a:r>
              <a:rPr lang="en-US" sz="1600" b="1" u="sng" dirty="0"/>
              <a:t>C</a:t>
            </a:r>
            <a:r>
              <a:rPr lang="en-US" sz="1600" dirty="0"/>
              <a:t>ode or cap code.  It is a 7 digit value.</a:t>
            </a:r>
          </a:p>
          <a:p>
            <a:pPr marL="342900" indent="-342900">
              <a:buFont typeface="+mj-lt"/>
              <a:buAutoNum type="arabicPeriod"/>
            </a:pPr>
            <a:r>
              <a:rPr lang="en-US" sz="1600" dirty="0"/>
              <a:t>Sub-RIC- need to specify the sub address (A,B,C or D) and  whether it is a Tone Only, Numeric or Alphanumeric message.</a:t>
            </a:r>
          </a:p>
          <a:p>
            <a:pPr marL="800100" lvl="1" indent="-342900">
              <a:buFont typeface="+mj-lt"/>
              <a:buAutoNum type="arabicPeriod"/>
            </a:pPr>
            <a:r>
              <a:rPr lang="en-US" sz="1600" dirty="0"/>
              <a:t>If alphanumeric, one can specify the message on which the Trigger will activate.</a:t>
            </a:r>
          </a:p>
          <a:p>
            <a:pPr marL="342900" indent="-342900">
              <a:buFont typeface="+mj-lt"/>
              <a:buAutoNum type="arabicPeriod"/>
            </a:pPr>
            <a:r>
              <a:rPr lang="en-US" sz="1600" dirty="0"/>
              <a:t>Serial Retransmission of Received Messages- this feature is not supported at this time.  </a:t>
            </a:r>
          </a:p>
          <a:p>
            <a:endParaRPr lang="en-US" sz="1600" dirty="0"/>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CC785ABF-A6E1-A32E-566E-D3FD2AFD1A23}"/>
              </a:ext>
            </a:extLst>
          </p:cNvPr>
          <p:cNvPicPr>
            <a:picLocks noChangeAspect="1"/>
          </p:cNvPicPr>
          <p:nvPr/>
        </p:nvPicPr>
        <p:blipFill>
          <a:blip r:embed="rId2"/>
          <a:stretch>
            <a:fillRect/>
          </a:stretch>
        </p:blipFill>
        <p:spPr>
          <a:xfrm>
            <a:off x="3785419" y="1160206"/>
            <a:ext cx="8049342" cy="4527755"/>
          </a:xfrm>
          <a:prstGeom prst="rect">
            <a:avLst/>
          </a:prstGeom>
        </p:spPr>
      </p:pic>
      <p:sp>
        <p:nvSpPr>
          <p:cNvPr id="9" name="Slide Number Placeholder 8">
            <a:extLst>
              <a:ext uri="{FF2B5EF4-FFF2-40B4-BE49-F238E27FC236}">
                <a16:creationId xmlns:a16="http://schemas.microsoft.com/office/drawing/2014/main" id="{2864BD64-5FFE-0AD3-96E7-3B1A4D197821}"/>
              </a:ext>
            </a:extLst>
          </p:cNvPr>
          <p:cNvSpPr>
            <a:spLocks noGrp="1"/>
          </p:cNvSpPr>
          <p:nvPr>
            <p:ph type="sldNum" sz="quarter" idx="12"/>
          </p:nvPr>
        </p:nvSpPr>
        <p:spPr/>
        <p:txBody>
          <a:bodyPr/>
          <a:lstStyle/>
          <a:p>
            <a:fld id="{7FE860FB-D7D0-4479-9A73-E12B3EA7CD59}" type="slidenum">
              <a:rPr lang="en-US" smtClean="0"/>
              <a:t>21</a:t>
            </a:fld>
            <a:endParaRPr lang="en-US"/>
          </a:p>
        </p:txBody>
      </p:sp>
    </p:spTree>
    <p:extLst>
      <p:ext uri="{BB962C8B-B14F-4D97-AF65-F5344CB8AC3E}">
        <p14:creationId xmlns:p14="http://schemas.microsoft.com/office/powerpoint/2010/main" val="10035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Input Triggers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554545"/>
          </a:xfrm>
          <a:prstGeom prst="rect">
            <a:avLst/>
          </a:prstGeom>
          <a:noFill/>
        </p:spPr>
        <p:txBody>
          <a:bodyPr wrap="square" rtlCol="0">
            <a:spAutoFit/>
          </a:bodyPr>
          <a:lstStyle/>
          <a:p>
            <a:r>
              <a:rPr lang="en-US" sz="1600" dirty="0"/>
              <a:t>Input triggers can activate relays. However, an Input to be used for Quiet Mode  (refer to slide XX) control </a:t>
            </a:r>
            <a:r>
              <a:rPr lang="en-US" sz="1600" b="1" u="sng" dirty="0">
                <a:solidFill>
                  <a:srgbClr val="FF0000"/>
                </a:solidFill>
              </a:rPr>
              <a:t>should not </a:t>
            </a:r>
            <a:r>
              <a:rPr lang="en-US" sz="1600" dirty="0"/>
              <a:t>be listed under Triggers.</a:t>
            </a:r>
          </a:p>
          <a:p>
            <a:endParaRPr lang="en-US" sz="1600" dirty="0"/>
          </a:p>
          <a:p>
            <a:r>
              <a:rPr lang="en-US" sz="1600" dirty="0"/>
              <a:t>An input trigger can be set to activate upon detection of a closure or an opening. </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581DDFED-92A7-C9C9-489E-A35B4BAE2260}"/>
              </a:ext>
            </a:extLst>
          </p:cNvPr>
          <p:cNvPicPr>
            <a:picLocks noChangeAspect="1"/>
          </p:cNvPicPr>
          <p:nvPr/>
        </p:nvPicPr>
        <p:blipFill>
          <a:blip r:embed="rId2"/>
          <a:stretch>
            <a:fillRect/>
          </a:stretch>
        </p:blipFill>
        <p:spPr>
          <a:xfrm>
            <a:off x="3814915" y="1160206"/>
            <a:ext cx="7944465" cy="4468762"/>
          </a:xfrm>
          <a:prstGeom prst="rect">
            <a:avLst/>
          </a:prstGeom>
        </p:spPr>
      </p:pic>
      <p:sp>
        <p:nvSpPr>
          <p:cNvPr id="8" name="Slide Number Placeholder 7">
            <a:extLst>
              <a:ext uri="{FF2B5EF4-FFF2-40B4-BE49-F238E27FC236}">
                <a16:creationId xmlns:a16="http://schemas.microsoft.com/office/drawing/2014/main" id="{CC02F7A6-D34F-D061-8E43-578E82A3C8DF}"/>
              </a:ext>
            </a:extLst>
          </p:cNvPr>
          <p:cNvSpPr>
            <a:spLocks noGrp="1"/>
          </p:cNvSpPr>
          <p:nvPr>
            <p:ph type="sldNum" sz="quarter" idx="12"/>
          </p:nvPr>
        </p:nvSpPr>
        <p:spPr/>
        <p:txBody>
          <a:bodyPr/>
          <a:lstStyle/>
          <a:p>
            <a:fld id="{7FE860FB-D7D0-4479-9A73-E12B3EA7CD59}" type="slidenum">
              <a:rPr lang="en-US" smtClean="0"/>
              <a:t>22</a:t>
            </a:fld>
            <a:endParaRPr lang="en-US"/>
          </a:p>
        </p:txBody>
      </p:sp>
    </p:spTree>
    <p:extLst>
      <p:ext uri="{BB962C8B-B14F-4D97-AF65-F5344CB8AC3E}">
        <p14:creationId xmlns:p14="http://schemas.microsoft.com/office/powerpoint/2010/main" val="2905944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Input Alarms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1077218"/>
          </a:xfrm>
          <a:prstGeom prst="rect">
            <a:avLst/>
          </a:prstGeom>
          <a:noFill/>
        </p:spPr>
        <p:txBody>
          <a:bodyPr wrap="square" rtlCol="0">
            <a:spAutoFit/>
          </a:bodyPr>
          <a:lstStyle/>
          <a:p>
            <a:r>
              <a:rPr lang="en-US" sz="1600" dirty="0"/>
              <a:t>Input alarms is a future feature.  This will work when the IP or 4G/LTE remote server interface is available.</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A6CCE879-E33C-6A46-0929-496E2A3E2096}"/>
              </a:ext>
            </a:extLst>
          </p:cNvPr>
          <p:cNvPicPr>
            <a:picLocks noChangeAspect="1"/>
          </p:cNvPicPr>
          <p:nvPr/>
        </p:nvPicPr>
        <p:blipFill>
          <a:blip r:embed="rId2"/>
          <a:stretch>
            <a:fillRect/>
          </a:stretch>
        </p:blipFill>
        <p:spPr>
          <a:xfrm>
            <a:off x="3854245" y="1160206"/>
            <a:ext cx="8229600" cy="4629150"/>
          </a:xfrm>
          <a:prstGeom prst="rect">
            <a:avLst/>
          </a:prstGeom>
        </p:spPr>
      </p:pic>
      <p:sp>
        <p:nvSpPr>
          <p:cNvPr id="9" name="Slide Number Placeholder 8">
            <a:extLst>
              <a:ext uri="{FF2B5EF4-FFF2-40B4-BE49-F238E27FC236}">
                <a16:creationId xmlns:a16="http://schemas.microsoft.com/office/drawing/2014/main" id="{067196C2-8848-6DEB-48BD-02CCEEA2BD38}"/>
              </a:ext>
            </a:extLst>
          </p:cNvPr>
          <p:cNvSpPr>
            <a:spLocks noGrp="1"/>
          </p:cNvSpPr>
          <p:nvPr>
            <p:ph type="sldNum" sz="quarter" idx="12"/>
          </p:nvPr>
        </p:nvSpPr>
        <p:spPr/>
        <p:txBody>
          <a:bodyPr/>
          <a:lstStyle/>
          <a:p>
            <a:fld id="{7FE860FB-D7D0-4479-9A73-E12B3EA7CD59}" type="slidenum">
              <a:rPr lang="en-US" smtClean="0"/>
              <a:t>23</a:t>
            </a:fld>
            <a:endParaRPr lang="en-US"/>
          </a:p>
        </p:txBody>
      </p:sp>
    </p:spTree>
    <p:extLst>
      <p:ext uri="{BB962C8B-B14F-4D97-AF65-F5344CB8AC3E}">
        <p14:creationId xmlns:p14="http://schemas.microsoft.com/office/powerpoint/2010/main" val="2459199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Call Management</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3785652"/>
          </a:xfrm>
          <a:prstGeom prst="rect">
            <a:avLst/>
          </a:prstGeom>
          <a:noFill/>
        </p:spPr>
        <p:txBody>
          <a:bodyPr wrap="square" rtlCol="0">
            <a:spAutoFit/>
          </a:bodyPr>
          <a:lstStyle/>
          <a:p>
            <a:pPr marL="342900" indent="-342900">
              <a:buFont typeface="+mj-lt"/>
              <a:buAutoNum type="arabicPeriod"/>
            </a:pPr>
            <a:r>
              <a:rPr lang="en-US" sz="1600" dirty="0"/>
              <a:t>Call Priority can be set for P25 or Analog.  If set for P25 then any incoming P25 call will interrupt an active Analog call.</a:t>
            </a:r>
          </a:p>
          <a:p>
            <a:pPr marL="342900" indent="-342900">
              <a:buFont typeface="+mj-lt"/>
              <a:buAutoNum type="arabicPeriod"/>
            </a:pPr>
            <a:r>
              <a:rPr lang="en-US" sz="1600" dirty="0"/>
              <a:t>If one wants to monitor Analog calls then enable this setting.</a:t>
            </a:r>
          </a:p>
          <a:p>
            <a:pPr marL="342900" indent="-342900">
              <a:buFont typeface="+mj-lt"/>
              <a:buAutoNum type="arabicPeriod"/>
            </a:pPr>
            <a:r>
              <a:rPr lang="en-US" sz="1600" dirty="0"/>
              <a:t>The Alert Tone duration is set in 0.1 second increments up to a max of 6 seconds.  This setting is used for both P25 and Analog alerting designated calls.</a:t>
            </a:r>
          </a:p>
          <a:p>
            <a:pPr marL="342900" indent="-342900">
              <a:buFont typeface="+mj-lt"/>
              <a:buAutoNum type="arabicPeriod"/>
            </a:pPr>
            <a:r>
              <a:rPr lang="en-US" sz="1600" dirty="0"/>
              <a:t>Alerting tones can be set to ramp up in volume all the time, during Quiet mode only or never.</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4D8E2845-FC1C-46B5-9182-FD38E37A245D}"/>
              </a:ext>
            </a:extLst>
          </p:cNvPr>
          <p:cNvPicPr>
            <a:picLocks noChangeAspect="1"/>
          </p:cNvPicPr>
          <p:nvPr/>
        </p:nvPicPr>
        <p:blipFill>
          <a:blip r:embed="rId2"/>
          <a:stretch>
            <a:fillRect/>
          </a:stretch>
        </p:blipFill>
        <p:spPr>
          <a:xfrm>
            <a:off x="3785419" y="1160206"/>
            <a:ext cx="7996903" cy="4498258"/>
          </a:xfrm>
          <a:prstGeom prst="rect">
            <a:avLst/>
          </a:prstGeom>
        </p:spPr>
      </p:pic>
      <p:sp>
        <p:nvSpPr>
          <p:cNvPr id="11" name="Slide Number Placeholder 10">
            <a:extLst>
              <a:ext uri="{FF2B5EF4-FFF2-40B4-BE49-F238E27FC236}">
                <a16:creationId xmlns:a16="http://schemas.microsoft.com/office/drawing/2014/main" id="{C45BD08E-A663-81C9-0860-E67F565CC047}"/>
              </a:ext>
            </a:extLst>
          </p:cNvPr>
          <p:cNvSpPr>
            <a:spLocks noGrp="1"/>
          </p:cNvSpPr>
          <p:nvPr>
            <p:ph type="sldNum" sz="quarter" idx="12"/>
          </p:nvPr>
        </p:nvSpPr>
        <p:spPr/>
        <p:txBody>
          <a:bodyPr/>
          <a:lstStyle/>
          <a:p>
            <a:fld id="{7FE860FB-D7D0-4479-9A73-E12B3EA7CD59}" type="slidenum">
              <a:rPr lang="en-US" smtClean="0"/>
              <a:t>24</a:t>
            </a:fld>
            <a:endParaRPr lang="en-US"/>
          </a:p>
        </p:txBody>
      </p:sp>
    </p:spTree>
    <p:extLst>
      <p:ext uri="{BB962C8B-B14F-4D97-AF65-F5344CB8AC3E}">
        <p14:creationId xmlns:p14="http://schemas.microsoft.com/office/powerpoint/2010/main" val="257156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Ringtones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554545"/>
          </a:xfrm>
          <a:prstGeom prst="rect">
            <a:avLst/>
          </a:prstGeom>
          <a:noFill/>
        </p:spPr>
        <p:txBody>
          <a:bodyPr wrap="square" rtlCol="0">
            <a:spAutoFit/>
          </a:bodyPr>
          <a:lstStyle/>
          <a:p>
            <a:pPr marL="342900" indent="-342900">
              <a:buFont typeface="+mj-lt"/>
              <a:buAutoNum type="arabicPeriod"/>
            </a:pPr>
            <a:r>
              <a:rPr lang="en-US" sz="1600" dirty="0"/>
              <a:t>Here is where one can create special ringtones (up to 10) or download up to 4-WAV files.</a:t>
            </a:r>
          </a:p>
          <a:p>
            <a:pPr marL="342900" indent="-342900">
              <a:buFont typeface="+mj-lt"/>
              <a:buAutoNum type="arabicPeriod"/>
            </a:pPr>
            <a:r>
              <a:rPr lang="en-US" sz="1600" dirty="0"/>
              <a:t>Any created ringtone can be listened to by selecting the Speaker Icon.</a:t>
            </a:r>
          </a:p>
          <a:p>
            <a:pPr marL="342900" indent="-342900">
              <a:buFont typeface="+mj-lt"/>
              <a:buAutoNum type="arabicPeriod"/>
            </a:pPr>
            <a:r>
              <a:rPr lang="en-US" sz="1600" dirty="0"/>
              <a:t>Any WAV file can be listened to by selecting the musical note icon.</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0105F53D-E32D-983B-9FEE-D2B34112C71C}"/>
              </a:ext>
            </a:extLst>
          </p:cNvPr>
          <p:cNvPicPr>
            <a:picLocks noChangeAspect="1"/>
          </p:cNvPicPr>
          <p:nvPr/>
        </p:nvPicPr>
        <p:blipFill>
          <a:blip r:embed="rId2"/>
          <a:stretch>
            <a:fillRect/>
          </a:stretch>
        </p:blipFill>
        <p:spPr>
          <a:xfrm>
            <a:off x="3796344" y="1160206"/>
            <a:ext cx="7874546" cy="4429432"/>
          </a:xfrm>
          <a:prstGeom prst="rect">
            <a:avLst/>
          </a:prstGeom>
        </p:spPr>
      </p:pic>
      <p:sp>
        <p:nvSpPr>
          <p:cNvPr id="9" name="Slide Number Placeholder 8">
            <a:extLst>
              <a:ext uri="{FF2B5EF4-FFF2-40B4-BE49-F238E27FC236}">
                <a16:creationId xmlns:a16="http://schemas.microsoft.com/office/drawing/2014/main" id="{D62F75C0-EC5D-96C4-3F35-F73B5FEC993C}"/>
              </a:ext>
            </a:extLst>
          </p:cNvPr>
          <p:cNvSpPr>
            <a:spLocks noGrp="1"/>
          </p:cNvSpPr>
          <p:nvPr>
            <p:ph type="sldNum" sz="quarter" idx="12"/>
          </p:nvPr>
        </p:nvSpPr>
        <p:spPr/>
        <p:txBody>
          <a:bodyPr/>
          <a:lstStyle/>
          <a:p>
            <a:fld id="{7FE860FB-D7D0-4479-9A73-E12B3EA7CD59}" type="slidenum">
              <a:rPr lang="en-US" smtClean="0"/>
              <a:t>25</a:t>
            </a:fld>
            <a:endParaRPr lang="en-US"/>
          </a:p>
        </p:txBody>
      </p:sp>
    </p:spTree>
    <p:extLst>
      <p:ext uri="{BB962C8B-B14F-4D97-AF65-F5344CB8AC3E}">
        <p14:creationId xmlns:p14="http://schemas.microsoft.com/office/powerpoint/2010/main" val="87326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Call List</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4278094"/>
          </a:xfrm>
          <a:prstGeom prst="rect">
            <a:avLst/>
          </a:prstGeom>
          <a:noFill/>
        </p:spPr>
        <p:txBody>
          <a:bodyPr wrap="square" rtlCol="0">
            <a:spAutoFit/>
          </a:bodyPr>
          <a:lstStyle/>
          <a:p>
            <a:pPr marL="342900" indent="-342900">
              <a:buFont typeface="+mj-lt"/>
              <a:buAutoNum type="arabicPeriod"/>
            </a:pPr>
            <a:r>
              <a:rPr lang="en-US" sz="1600" dirty="0"/>
              <a:t>In this screen one lists all P25 calls to be monitored or to be alerted.</a:t>
            </a:r>
          </a:p>
          <a:p>
            <a:pPr marL="342900" indent="-342900">
              <a:buFont typeface="+mj-lt"/>
              <a:buAutoNum type="arabicPeriod"/>
            </a:pPr>
            <a:r>
              <a:rPr lang="en-US" sz="1600" dirty="0"/>
              <a:t>Alerting calls should be at the top of the list.</a:t>
            </a:r>
          </a:p>
          <a:p>
            <a:pPr marL="342900" indent="-342900">
              <a:buFont typeface="+mj-lt"/>
              <a:buAutoNum type="arabicPeriod"/>
            </a:pPr>
            <a:r>
              <a:rPr lang="en-US" sz="1600" dirty="0"/>
              <a:t>For Multi-select/ Simo-select applications, the call that will be multi-selected has to be the first one listed.</a:t>
            </a:r>
          </a:p>
          <a:p>
            <a:pPr marL="342900" indent="-342900">
              <a:buFont typeface="+mj-lt"/>
              <a:buAutoNum type="arabicPeriod"/>
            </a:pPr>
            <a:r>
              <a:rPr lang="en-US" sz="1600" dirty="0"/>
              <a:t>For Alerting Calls, one can select the desired Ringtone using the pull down menu with a list of the options.</a:t>
            </a:r>
          </a:p>
          <a:p>
            <a:pPr marL="342900" indent="-342900">
              <a:buFont typeface="+mj-lt"/>
              <a:buAutoNum type="arabicPeriod"/>
            </a:pPr>
            <a:r>
              <a:rPr lang="en-US" sz="1600" dirty="0"/>
              <a:t>By selecting the musical note icon one can listen to the selected Ringtone</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13" name="Picture 12">
            <a:extLst>
              <a:ext uri="{FF2B5EF4-FFF2-40B4-BE49-F238E27FC236}">
                <a16:creationId xmlns:a16="http://schemas.microsoft.com/office/drawing/2014/main" id="{C64B5DFE-7202-41F4-911F-B8EFA980F25E}"/>
              </a:ext>
            </a:extLst>
          </p:cNvPr>
          <p:cNvPicPr>
            <a:picLocks noChangeAspect="1"/>
          </p:cNvPicPr>
          <p:nvPr/>
        </p:nvPicPr>
        <p:blipFill>
          <a:blip r:embed="rId2"/>
          <a:stretch>
            <a:fillRect/>
          </a:stretch>
        </p:blipFill>
        <p:spPr>
          <a:xfrm>
            <a:off x="3785419" y="1160206"/>
            <a:ext cx="8091948" cy="4551721"/>
          </a:xfrm>
          <a:prstGeom prst="rect">
            <a:avLst/>
          </a:prstGeom>
        </p:spPr>
      </p:pic>
      <p:sp>
        <p:nvSpPr>
          <p:cNvPr id="14" name="Slide Number Placeholder 13">
            <a:extLst>
              <a:ext uri="{FF2B5EF4-FFF2-40B4-BE49-F238E27FC236}">
                <a16:creationId xmlns:a16="http://schemas.microsoft.com/office/drawing/2014/main" id="{C29E5CEE-8D82-BF79-9D6A-297CE167F2C5}"/>
              </a:ext>
            </a:extLst>
          </p:cNvPr>
          <p:cNvSpPr>
            <a:spLocks noGrp="1"/>
          </p:cNvSpPr>
          <p:nvPr>
            <p:ph type="sldNum" sz="quarter" idx="12"/>
          </p:nvPr>
        </p:nvSpPr>
        <p:spPr/>
        <p:txBody>
          <a:bodyPr/>
          <a:lstStyle/>
          <a:p>
            <a:fld id="{7FE860FB-D7D0-4479-9A73-E12B3EA7CD59}" type="slidenum">
              <a:rPr lang="en-US" smtClean="0"/>
              <a:t>26</a:t>
            </a:fld>
            <a:endParaRPr lang="en-US"/>
          </a:p>
        </p:txBody>
      </p:sp>
    </p:spTree>
    <p:extLst>
      <p:ext uri="{BB962C8B-B14F-4D97-AF65-F5344CB8AC3E}">
        <p14:creationId xmlns:p14="http://schemas.microsoft.com/office/powerpoint/2010/main" val="33271142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Analog Call List</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308324"/>
          </a:xfrm>
          <a:prstGeom prst="rect">
            <a:avLst/>
          </a:prstGeom>
          <a:noFill/>
        </p:spPr>
        <p:txBody>
          <a:bodyPr wrap="square" rtlCol="0">
            <a:spAutoFit/>
          </a:bodyPr>
          <a:lstStyle/>
          <a:p>
            <a:pPr marL="342900" indent="-342900">
              <a:buFont typeface="+mj-lt"/>
              <a:buAutoNum type="arabicPeriod"/>
            </a:pPr>
            <a:r>
              <a:rPr lang="en-US" sz="1600" dirty="0"/>
              <a:t>Here is where one lists all Analog calls to be alerted.</a:t>
            </a:r>
          </a:p>
          <a:p>
            <a:pPr marL="342900" indent="-342900">
              <a:buFont typeface="+mj-lt"/>
              <a:buAutoNum type="arabicPeriod"/>
            </a:pPr>
            <a:r>
              <a:rPr lang="en-US" sz="1600" dirty="0"/>
              <a:t>One can select the desired Ringtone using the pull down menu with a list of the options.</a:t>
            </a:r>
          </a:p>
          <a:p>
            <a:pPr marL="342900" indent="-342900">
              <a:buFont typeface="+mj-lt"/>
              <a:buAutoNum type="arabicPeriod"/>
            </a:pPr>
            <a:r>
              <a:rPr lang="en-US" sz="1600" dirty="0"/>
              <a:t>By selecting the musical note icon one can listen to the selected Ringtone.</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1C31326C-228E-CBCB-971F-917790356278}"/>
              </a:ext>
            </a:extLst>
          </p:cNvPr>
          <p:cNvPicPr>
            <a:picLocks noChangeAspect="1"/>
          </p:cNvPicPr>
          <p:nvPr/>
        </p:nvPicPr>
        <p:blipFill>
          <a:blip r:embed="rId2"/>
          <a:stretch>
            <a:fillRect/>
          </a:stretch>
        </p:blipFill>
        <p:spPr>
          <a:xfrm>
            <a:off x="3864077" y="1160206"/>
            <a:ext cx="8141110" cy="4579374"/>
          </a:xfrm>
          <a:prstGeom prst="rect">
            <a:avLst/>
          </a:prstGeom>
        </p:spPr>
      </p:pic>
      <p:sp>
        <p:nvSpPr>
          <p:cNvPr id="11" name="Slide Number Placeholder 10">
            <a:extLst>
              <a:ext uri="{FF2B5EF4-FFF2-40B4-BE49-F238E27FC236}">
                <a16:creationId xmlns:a16="http://schemas.microsoft.com/office/drawing/2014/main" id="{CE9AB21D-850A-7CDD-F419-42FC80FDB85A}"/>
              </a:ext>
            </a:extLst>
          </p:cNvPr>
          <p:cNvSpPr>
            <a:spLocks noGrp="1"/>
          </p:cNvSpPr>
          <p:nvPr>
            <p:ph type="sldNum" sz="quarter" idx="12"/>
          </p:nvPr>
        </p:nvSpPr>
        <p:spPr/>
        <p:txBody>
          <a:bodyPr/>
          <a:lstStyle/>
          <a:p>
            <a:fld id="{7FE860FB-D7D0-4479-9A73-E12B3EA7CD59}" type="slidenum">
              <a:rPr lang="en-US" smtClean="0"/>
              <a:t>27</a:t>
            </a:fld>
            <a:endParaRPr lang="en-US"/>
          </a:p>
        </p:txBody>
      </p:sp>
    </p:spTree>
    <p:extLst>
      <p:ext uri="{BB962C8B-B14F-4D97-AF65-F5344CB8AC3E}">
        <p14:creationId xmlns:p14="http://schemas.microsoft.com/office/powerpoint/2010/main" val="30104180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Quiet Mode</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4647426"/>
          </a:xfrm>
          <a:prstGeom prst="rect">
            <a:avLst/>
          </a:prstGeom>
          <a:noFill/>
        </p:spPr>
        <p:txBody>
          <a:bodyPr wrap="square" rtlCol="0">
            <a:spAutoFit/>
          </a:bodyPr>
          <a:lstStyle/>
          <a:p>
            <a:r>
              <a:rPr lang="en-US" sz="1400" dirty="0"/>
              <a:t>Quiet Mode allows for an On and Off Duty behavior.  During On Duty all analog or P25 calls designated for monitoring or alerting will be heard over the front panel speaker (if enabled) and the 600 Ohm output. In Off Duty the FSA behaves similar to the </a:t>
            </a:r>
            <a:r>
              <a:rPr lang="en-US" sz="1400" dirty="0" err="1"/>
              <a:t>Minitor</a:t>
            </a:r>
            <a:r>
              <a:rPr lang="en-US" sz="1400" dirty="0"/>
              <a:t> pagers enabled for “Selective Call With Revert”. </a:t>
            </a:r>
          </a:p>
          <a:p>
            <a:pPr marL="342900" indent="-342900">
              <a:buFont typeface="+mj-lt"/>
              <a:buAutoNum type="arabicPeriod"/>
            </a:pPr>
            <a:r>
              <a:rPr lang="en-US" sz="1400" dirty="0"/>
              <a:t>One can set up Quiet Mode on a timed basis.  This is where setting the correct Time Zone is important (refer to slide 3).</a:t>
            </a:r>
          </a:p>
          <a:p>
            <a:pPr marL="342900" indent="-342900">
              <a:buFont typeface="+mj-lt"/>
              <a:buAutoNum type="arabicPeriod"/>
            </a:pPr>
            <a:r>
              <a:rPr lang="en-US" sz="1400" dirty="0"/>
              <a:t>Or, it can be set up to be enabled manually through one of the Inputs.</a:t>
            </a:r>
          </a:p>
          <a:p>
            <a:pPr marL="342900" indent="-342900">
              <a:buFont typeface="+mj-lt"/>
              <a:buAutoNum type="arabicPeriod"/>
            </a:pPr>
            <a:r>
              <a:rPr lang="en-US" sz="1400" dirty="0"/>
              <a:t>In either case, when in Off Duty after the FSA receives an Alerting call it will go into monitor mode (up to 10 minutes) and listen to all traffic on the analog channel or all P25 calls designated for Monitoring.</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9" name="Picture 8">
            <a:extLst>
              <a:ext uri="{FF2B5EF4-FFF2-40B4-BE49-F238E27FC236}">
                <a16:creationId xmlns:a16="http://schemas.microsoft.com/office/drawing/2014/main" id="{1CB4B366-9A90-1DE3-BE13-B808BBE71263}"/>
              </a:ext>
            </a:extLst>
          </p:cNvPr>
          <p:cNvPicPr>
            <a:picLocks noChangeAspect="1"/>
          </p:cNvPicPr>
          <p:nvPr/>
        </p:nvPicPr>
        <p:blipFill>
          <a:blip r:embed="rId2"/>
          <a:stretch>
            <a:fillRect/>
          </a:stretch>
        </p:blipFill>
        <p:spPr>
          <a:xfrm>
            <a:off x="3785419" y="1128251"/>
            <a:ext cx="8180439" cy="4601497"/>
          </a:xfrm>
          <a:prstGeom prst="rect">
            <a:avLst/>
          </a:prstGeom>
        </p:spPr>
      </p:pic>
      <p:sp>
        <p:nvSpPr>
          <p:cNvPr id="10" name="Slide Number Placeholder 9">
            <a:extLst>
              <a:ext uri="{FF2B5EF4-FFF2-40B4-BE49-F238E27FC236}">
                <a16:creationId xmlns:a16="http://schemas.microsoft.com/office/drawing/2014/main" id="{0A5283DE-4152-B2B2-9C1A-A14D6D56AFCE}"/>
              </a:ext>
            </a:extLst>
          </p:cNvPr>
          <p:cNvSpPr>
            <a:spLocks noGrp="1"/>
          </p:cNvSpPr>
          <p:nvPr>
            <p:ph type="sldNum" sz="quarter" idx="12"/>
          </p:nvPr>
        </p:nvSpPr>
        <p:spPr/>
        <p:txBody>
          <a:bodyPr/>
          <a:lstStyle/>
          <a:p>
            <a:fld id="{7FE860FB-D7D0-4479-9A73-E12B3EA7CD59}" type="slidenum">
              <a:rPr lang="en-US" smtClean="0"/>
              <a:t>28</a:t>
            </a:fld>
            <a:endParaRPr lang="en-US"/>
          </a:p>
        </p:txBody>
      </p:sp>
    </p:spTree>
    <p:extLst>
      <p:ext uri="{BB962C8B-B14F-4D97-AF65-F5344CB8AC3E}">
        <p14:creationId xmlns:p14="http://schemas.microsoft.com/office/powerpoint/2010/main" val="3732732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Timed Sequences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3539430"/>
          </a:xfrm>
          <a:prstGeom prst="rect">
            <a:avLst/>
          </a:prstGeom>
          <a:noFill/>
        </p:spPr>
        <p:txBody>
          <a:bodyPr wrap="square" rtlCol="0">
            <a:spAutoFit/>
          </a:bodyPr>
          <a:lstStyle/>
          <a:p>
            <a:r>
              <a:rPr lang="en-US" dirty="0"/>
              <a:t>This is the screen where one creates the relay on/off control sequences.</a:t>
            </a:r>
          </a:p>
          <a:p>
            <a:endParaRPr lang="en-US" dirty="0"/>
          </a:p>
          <a:p>
            <a:r>
              <a:rPr lang="en-US" dirty="0"/>
              <a:t>There is a Priority setting which, if enabled, means any Trigger that is received and is associated with the priority timed sequence will interrupt the other timed sequences.</a:t>
            </a:r>
          </a:p>
          <a:p>
            <a:endParaRPr lang="en-US" sz="1400" dirty="0"/>
          </a:p>
          <a:p>
            <a:r>
              <a:rPr lang="en-US" sz="1400" dirty="0"/>
              <a:t> </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1A341971-E497-727E-D1DA-7EFB7925E783}"/>
              </a:ext>
            </a:extLst>
          </p:cNvPr>
          <p:cNvPicPr>
            <a:picLocks noChangeAspect="1"/>
          </p:cNvPicPr>
          <p:nvPr/>
        </p:nvPicPr>
        <p:blipFill>
          <a:blip r:embed="rId2"/>
          <a:stretch>
            <a:fillRect/>
          </a:stretch>
        </p:blipFill>
        <p:spPr>
          <a:xfrm>
            <a:off x="3877185" y="1160206"/>
            <a:ext cx="7892027" cy="4439265"/>
          </a:xfrm>
          <a:prstGeom prst="rect">
            <a:avLst/>
          </a:prstGeom>
        </p:spPr>
      </p:pic>
      <p:sp>
        <p:nvSpPr>
          <p:cNvPr id="8" name="Slide Number Placeholder 7">
            <a:extLst>
              <a:ext uri="{FF2B5EF4-FFF2-40B4-BE49-F238E27FC236}">
                <a16:creationId xmlns:a16="http://schemas.microsoft.com/office/drawing/2014/main" id="{DBC01860-FBA9-B7FB-2CB4-E7AB9042886E}"/>
              </a:ext>
            </a:extLst>
          </p:cNvPr>
          <p:cNvSpPr>
            <a:spLocks noGrp="1"/>
          </p:cNvSpPr>
          <p:nvPr>
            <p:ph type="sldNum" sz="quarter" idx="12"/>
          </p:nvPr>
        </p:nvSpPr>
        <p:spPr/>
        <p:txBody>
          <a:bodyPr/>
          <a:lstStyle/>
          <a:p>
            <a:fld id="{7FE860FB-D7D0-4479-9A73-E12B3EA7CD59}" type="slidenum">
              <a:rPr lang="en-US" smtClean="0"/>
              <a:t>29</a:t>
            </a:fld>
            <a:endParaRPr lang="en-US"/>
          </a:p>
        </p:txBody>
      </p:sp>
    </p:spTree>
    <p:extLst>
      <p:ext uri="{BB962C8B-B14F-4D97-AF65-F5344CB8AC3E}">
        <p14:creationId xmlns:p14="http://schemas.microsoft.com/office/powerpoint/2010/main" val="1708716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278194" y="275302"/>
            <a:ext cx="9387348" cy="550607"/>
          </a:xfrm>
        </p:spPr>
        <p:txBody>
          <a:bodyPr>
            <a:normAutofit/>
          </a:bodyPr>
          <a:lstStyle/>
          <a:p>
            <a:r>
              <a:rPr lang="en-US" sz="2800" dirty="0"/>
              <a:t>				</a:t>
            </a:r>
            <a:r>
              <a:rPr lang="en-US" sz="2800" b="1" dirty="0"/>
              <a:t>Site Information</a:t>
            </a:r>
          </a:p>
        </p:txBody>
      </p:sp>
      <p:pic>
        <p:nvPicPr>
          <p:cNvPr id="5" name="Picture 4">
            <a:extLst>
              <a:ext uri="{FF2B5EF4-FFF2-40B4-BE49-F238E27FC236}">
                <a16:creationId xmlns:a16="http://schemas.microsoft.com/office/drawing/2014/main" id="{89914674-38F9-9B04-DCDF-CF524B0E70B1}"/>
              </a:ext>
            </a:extLst>
          </p:cNvPr>
          <p:cNvPicPr>
            <a:picLocks noChangeAspect="1"/>
          </p:cNvPicPr>
          <p:nvPr/>
        </p:nvPicPr>
        <p:blipFill>
          <a:blip r:embed="rId2"/>
          <a:stretch>
            <a:fillRect/>
          </a:stretch>
        </p:blipFill>
        <p:spPr>
          <a:xfrm>
            <a:off x="3805083" y="1155290"/>
            <a:ext cx="8084300" cy="4547419"/>
          </a:xfrm>
          <a:prstGeom prst="rect">
            <a:avLst/>
          </a:prstGeom>
        </p:spPr>
      </p:pic>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862322"/>
          </a:xfrm>
          <a:prstGeom prst="rect">
            <a:avLst/>
          </a:prstGeom>
          <a:noFill/>
        </p:spPr>
        <p:txBody>
          <a:bodyPr wrap="square" rtlCol="0">
            <a:spAutoFit/>
          </a:bodyPr>
          <a:lstStyle/>
          <a:p>
            <a:r>
              <a:rPr lang="en-US" dirty="0"/>
              <a:t>Here one can identify the FSA’s location by giving its location a name and adding in the GPS coordinates.</a:t>
            </a:r>
          </a:p>
          <a:p>
            <a:endParaRPr lang="en-US" dirty="0"/>
          </a:p>
          <a:p>
            <a:r>
              <a:rPr lang="en-US" dirty="0"/>
              <a:t>The Time Zone setting is an important parameter as it is used for the Quiet Mode time based settings to be reviewed in slide 28</a:t>
            </a:r>
          </a:p>
        </p:txBody>
      </p:sp>
      <p:sp>
        <p:nvSpPr>
          <p:cNvPr id="3" name="Slide Number Placeholder 2">
            <a:extLst>
              <a:ext uri="{FF2B5EF4-FFF2-40B4-BE49-F238E27FC236}">
                <a16:creationId xmlns:a16="http://schemas.microsoft.com/office/drawing/2014/main" id="{F3DF32D0-81DB-3CA8-4DED-4CA20E4F00C2}"/>
              </a:ext>
            </a:extLst>
          </p:cNvPr>
          <p:cNvSpPr>
            <a:spLocks noGrp="1"/>
          </p:cNvSpPr>
          <p:nvPr>
            <p:ph type="sldNum" sz="quarter" idx="12"/>
          </p:nvPr>
        </p:nvSpPr>
        <p:spPr/>
        <p:txBody>
          <a:bodyPr/>
          <a:lstStyle/>
          <a:p>
            <a:fld id="{7FE860FB-D7D0-4479-9A73-E12B3EA7CD59}" type="slidenum">
              <a:rPr lang="en-US" smtClean="0"/>
              <a:t>3</a:t>
            </a:fld>
            <a:endParaRPr lang="en-US"/>
          </a:p>
        </p:txBody>
      </p:sp>
    </p:spTree>
    <p:extLst>
      <p:ext uri="{BB962C8B-B14F-4D97-AF65-F5344CB8AC3E}">
        <p14:creationId xmlns:p14="http://schemas.microsoft.com/office/powerpoint/2010/main" val="2392189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Alerts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985433"/>
          </a:xfrm>
          <a:prstGeom prst="rect">
            <a:avLst/>
          </a:prstGeom>
          <a:noFill/>
        </p:spPr>
        <p:txBody>
          <a:bodyPr wrap="square" rtlCol="0">
            <a:spAutoFit/>
          </a:bodyPr>
          <a:lstStyle/>
          <a:p>
            <a:r>
              <a:rPr lang="en-US" dirty="0"/>
              <a:t>In this screen one can assign the different Triggers (P25, Analog, POCSAG and Inputs) to activate a relay or multiple relays using the created Timed Sequences.  </a:t>
            </a:r>
          </a:p>
          <a:p>
            <a:endParaRPr lang="en-US" dirty="0"/>
          </a:p>
          <a:p>
            <a:r>
              <a:rPr lang="en-US" dirty="0"/>
              <a:t>In the example provided a Trigger is used to Disarm a relay.</a:t>
            </a:r>
          </a:p>
          <a:p>
            <a:endParaRPr lang="en-US" sz="1400" dirty="0"/>
          </a:p>
          <a:p>
            <a:r>
              <a:rPr lang="en-US" sz="1400" dirty="0"/>
              <a:t> </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F4AB8F8C-007C-7157-4F32-279A8FDD8A4D}"/>
              </a:ext>
            </a:extLst>
          </p:cNvPr>
          <p:cNvPicPr>
            <a:picLocks noChangeAspect="1"/>
          </p:cNvPicPr>
          <p:nvPr/>
        </p:nvPicPr>
        <p:blipFill>
          <a:blip r:embed="rId2"/>
          <a:stretch>
            <a:fillRect/>
          </a:stretch>
        </p:blipFill>
        <p:spPr>
          <a:xfrm>
            <a:off x="3873908" y="1160206"/>
            <a:ext cx="8052619" cy="4529598"/>
          </a:xfrm>
          <a:prstGeom prst="rect">
            <a:avLst/>
          </a:prstGeom>
        </p:spPr>
      </p:pic>
      <p:sp>
        <p:nvSpPr>
          <p:cNvPr id="9" name="Slide Number Placeholder 8">
            <a:extLst>
              <a:ext uri="{FF2B5EF4-FFF2-40B4-BE49-F238E27FC236}">
                <a16:creationId xmlns:a16="http://schemas.microsoft.com/office/drawing/2014/main" id="{37198392-9D36-3D92-7435-B995B374983F}"/>
              </a:ext>
            </a:extLst>
          </p:cNvPr>
          <p:cNvSpPr>
            <a:spLocks noGrp="1"/>
          </p:cNvSpPr>
          <p:nvPr>
            <p:ph type="sldNum" sz="quarter" idx="12"/>
          </p:nvPr>
        </p:nvSpPr>
        <p:spPr/>
        <p:txBody>
          <a:bodyPr/>
          <a:lstStyle/>
          <a:p>
            <a:fld id="{7FE860FB-D7D0-4479-9A73-E12B3EA7CD59}" type="slidenum">
              <a:rPr lang="en-US" smtClean="0"/>
              <a:t>30</a:t>
            </a:fld>
            <a:endParaRPr lang="en-US"/>
          </a:p>
        </p:txBody>
      </p:sp>
    </p:spTree>
    <p:extLst>
      <p:ext uri="{BB962C8B-B14F-4D97-AF65-F5344CB8AC3E}">
        <p14:creationId xmlns:p14="http://schemas.microsoft.com/office/powerpoint/2010/main" val="1730814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Network</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11100619" cy="1046440"/>
          </a:xfrm>
          <a:prstGeom prst="rect">
            <a:avLst/>
          </a:prstGeom>
          <a:noFill/>
        </p:spPr>
        <p:txBody>
          <a:bodyPr wrap="square" rtlCol="0">
            <a:spAutoFit/>
          </a:bodyPr>
          <a:lstStyle/>
          <a:p>
            <a:r>
              <a:rPr lang="en-US" dirty="0"/>
              <a:t>The Network settings, supporting IP and 4G/LTE interfaces,  is a future feature.</a:t>
            </a:r>
          </a:p>
          <a:p>
            <a:endParaRPr lang="en-US" sz="1400" dirty="0"/>
          </a:p>
          <a:p>
            <a:r>
              <a:rPr lang="en-US" sz="1400" dirty="0"/>
              <a:t> </a:t>
            </a:r>
          </a:p>
          <a:p>
            <a:endParaRPr lang="en-US" sz="1600" dirty="0"/>
          </a:p>
        </p:txBody>
      </p:sp>
      <p:sp>
        <p:nvSpPr>
          <p:cNvPr id="3" name="TextBox 2">
            <a:extLst>
              <a:ext uri="{FF2B5EF4-FFF2-40B4-BE49-F238E27FC236}">
                <a16:creationId xmlns:a16="http://schemas.microsoft.com/office/drawing/2014/main" id="{6FDAAD99-750A-55F0-43AD-2967DE5E4D6E}"/>
              </a:ext>
            </a:extLst>
          </p:cNvPr>
          <p:cNvSpPr txBox="1"/>
          <p:nvPr/>
        </p:nvSpPr>
        <p:spPr>
          <a:xfrm>
            <a:off x="4572000" y="162232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AF5FEBB7-62EC-2114-4B3E-AB287F8D2C2B}"/>
              </a:ext>
            </a:extLst>
          </p:cNvPr>
          <p:cNvSpPr txBox="1"/>
          <p:nvPr/>
        </p:nvSpPr>
        <p:spPr>
          <a:xfrm>
            <a:off x="4247535" y="1543665"/>
            <a:ext cx="184731" cy="369332"/>
          </a:xfrm>
          <a:prstGeom prst="rect">
            <a:avLst/>
          </a:prstGeom>
          <a:noFill/>
        </p:spPr>
        <p:txBody>
          <a:bodyPr wrap="none" rtlCol="0">
            <a:spAutoFit/>
          </a:bodyPr>
          <a:lstStyle/>
          <a:p>
            <a:endParaRPr lang="en-US" dirty="0"/>
          </a:p>
        </p:txBody>
      </p:sp>
      <p:sp>
        <p:nvSpPr>
          <p:cNvPr id="5" name="Slide Number Placeholder 4">
            <a:extLst>
              <a:ext uri="{FF2B5EF4-FFF2-40B4-BE49-F238E27FC236}">
                <a16:creationId xmlns:a16="http://schemas.microsoft.com/office/drawing/2014/main" id="{4C30A2DB-872D-8D2D-7D5D-2681D26A3430}"/>
              </a:ext>
            </a:extLst>
          </p:cNvPr>
          <p:cNvSpPr>
            <a:spLocks noGrp="1"/>
          </p:cNvSpPr>
          <p:nvPr>
            <p:ph type="sldNum" sz="quarter" idx="12"/>
          </p:nvPr>
        </p:nvSpPr>
        <p:spPr/>
        <p:txBody>
          <a:bodyPr/>
          <a:lstStyle/>
          <a:p>
            <a:fld id="{7FE860FB-D7D0-4479-9A73-E12B3EA7CD59}" type="slidenum">
              <a:rPr lang="en-US" smtClean="0"/>
              <a:t>31</a:t>
            </a:fld>
            <a:endParaRPr lang="en-US"/>
          </a:p>
        </p:txBody>
      </p:sp>
    </p:spTree>
    <p:extLst>
      <p:ext uri="{BB962C8B-B14F-4D97-AF65-F5344CB8AC3E}">
        <p14:creationId xmlns:p14="http://schemas.microsoft.com/office/powerpoint/2010/main" val="1587066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Relay Names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1200329"/>
          </a:xfrm>
          <a:prstGeom prst="rect">
            <a:avLst/>
          </a:prstGeom>
          <a:noFill/>
        </p:spPr>
        <p:txBody>
          <a:bodyPr wrap="square" rtlCol="0">
            <a:spAutoFit/>
          </a:bodyPr>
          <a:lstStyle/>
          <a:p>
            <a:r>
              <a:rPr lang="en-US" dirty="0"/>
              <a:t>The FSA has eight (8) , 8 amp, relay outputs. In this list one can identify each relay and its purpose.</a:t>
            </a:r>
          </a:p>
        </p:txBody>
      </p:sp>
      <p:pic>
        <p:nvPicPr>
          <p:cNvPr id="7" name="Picture 6">
            <a:extLst>
              <a:ext uri="{FF2B5EF4-FFF2-40B4-BE49-F238E27FC236}">
                <a16:creationId xmlns:a16="http://schemas.microsoft.com/office/drawing/2014/main" id="{E0BF3942-6E14-4960-904A-4F3D97328C8F}"/>
              </a:ext>
            </a:extLst>
          </p:cNvPr>
          <p:cNvPicPr>
            <a:picLocks noChangeAspect="1"/>
          </p:cNvPicPr>
          <p:nvPr/>
        </p:nvPicPr>
        <p:blipFill>
          <a:blip r:embed="rId2"/>
          <a:stretch>
            <a:fillRect/>
          </a:stretch>
        </p:blipFill>
        <p:spPr>
          <a:xfrm>
            <a:off x="3785419" y="1160206"/>
            <a:ext cx="8074455" cy="4541881"/>
          </a:xfrm>
          <a:prstGeom prst="rect">
            <a:avLst/>
          </a:prstGeom>
        </p:spPr>
      </p:pic>
      <p:sp>
        <p:nvSpPr>
          <p:cNvPr id="3" name="Slide Number Placeholder 2">
            <a:extLst>
              <a:ext uri="{FF2B5EF4-FFF2-40B4-BE49-F238E27FC236}">
                <a16:creationId xmlns:a16="http://schemas.microsoft.com/office/drawing/2014/main" id="{B54BA106-6DDB-2F79-E9E1-D7F344531152}"/>
              </a:ext>
            </a:extLst>
          </p:cNvPr>
          <p:cNvSpPr>
            <a:spLocks noGrp="1"/>
          </p:cNvSpPr>
          <p:nvPr>
            <p:ph type="sldNum" sz="quarter" idx="12"/>
          </p:nvPr>
        </p:nvSpPr>
        <p:spPr/>
        <p:txBody>
          <a:bodyPr/>
          <a:lstStyle/>
          <a:p>
            <a:fld id="{7FE860FB-D7D0-4479-9A73-E12B3EA7CD59}" type="slidenum">
              <a:rPr lang="en-US" smtClean="0"/>
              <a:t>4</a:t>
            </a:fld>
            <a:endParaRPr lang="en-US"/>
          </a:p>
        </p:txBody>
      </p:sp>
    </p:spTree>
    <p:extLst>
      <p:ext uri="{BB962C8B-B14F-4D97-AF65-F5344CB8AC3E}">
        <p14:creationId xmlns:p14="http://schemas.microsoft.com/office/powerpoint/2010/main" val="3650112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Input Names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308324"/>
          </a:xfrm>
          <a:prstGeom prst="rect">
            <a:avLst/>
          </a:prstGeom>
          <a:noFill/>
        </p:spPr>
        <p:txBody>
          <a:bodyPr wrap="square" rtlCol="0">
            <a:spAutoFit/>
          </a:bodyPr>
          <a:lstStyle/>
          <a:p>
            <a:r>
              <a:rPr lang="en-US" dirty="0"/>
              <a:t>The FSA has four (4) Inputs. These inputs can be used to manually activate relays or control the Quiet Mode (refer to slide 28).</a:t>
            </a:r>
          </a:p>
          <a:p>
            <a:endParaRPr lang="en-US" dirty="0"/>
          </a:p>
          <a:p>
            <a:r>
              <a:rPr lang="en-US" dirty="0"/>
              <a:t>Here, one can assign a name to each Input.</a:t>
            </a:r>
          </a:p>
        </p:txBody>
      </p:sp>
      <p:pic>
        <p:nvPicPr>
          <p:cNvPr id="5" name="Picture 4">
            <a:extLst>
              <a:ext uri="{FF2B5EF4-FFF2-40B4-BE49-F238E27FC236}">
                <a16:creationId xmlns:a16="http://schemas.microsoft.com/office/drawing/2014/main" id="{CB943117-BBBD-9571-C939-88FE62F00DF1}"/>
              </a:ext>
            </a:extLst>
          </p:cNvPr>
          <p:cNvPicPr>
            <a:picLocks noChangeAspect="1"/>
          </p:cNvPicPr>
          <p:nvPr/>
        </p:nvPicPr>
        <p:blipFill>
          <a:blip r:embed="rId2"/>
          <a:stretch>
            <a:fillRect/>
          </a:stretch>
        </p:blipFill>
        <p:spPr>
          <a:xfrm>
            <a:off x="3785419" y="1160206"/>
            <a:ext cx="7995493" cy="4497465"/>
          </a:xfrm>
          <a:prstGeom prst="rect">
            <a:avLst/>
          </a:prstGeom>
        </p:spPr>
      </p:pic>
      <p:sp>
        <p:nvSpPr>
          <p:cNvPr id="3" name="Slide Number Placeholder 2">
            <a:extLst>
              <a:ext uri="{FF2B5EF4-FFF2-40B4-BE49-F238E27FC236}">
                <a16:creationId xmlns:a16="http://schemas.microsoft.com/office/drawing/2014/main" id="{E50A2C41-E470-1FF6-B20B-053C037367FA}"/>
              </a:ext>
            </a:extLst>
          </p:cNvPr>
          <p:cNvSpPr>
            <a:spLocks noGrp="1"/>
          </p:cNvSpPr>
          <p:nvPr>
            <p:ph type="sldNum" sz="quarter" idx="12"/>
          </p:nvPr>
        </p:nvSpPr>
        <p:spPr/>
        <p:txBody>
          <a:bodyPr/>
          <a:lstStyle/>
          <a:p>
            <a:fld id="{7FE860FB-D7D0-4479-9A73-E12B3EA7CD59}" type="slidenum">
              <a:rPr lang="en-US" smtClean="0"/>
              <a:t>5</a:t>
            </a:fld>
            <a:endParaRPr lang="en-US"/>
          </a:p>
        </p:txBody>
      </p:sp>
    </p:spTree>
    <p:extLst>
      <p:ext uri="{BB962C8B-B14F-4D97-AF65-F5344CB8AC3E}">
        <p14:creationId xmlns:p14="http://schemas.microsoft.com/office/powerpoint/2010/main" val="3511387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Audio Settings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5909310"/>
          </a:xfrm>
          <a:prstGeom prst="rect">
            <a:avLst/>
          </a:prstGeom>
          <a:noFill/>
        </p:spPr>
        <p:txBody>
          <a:bodyPr wrap="square" rtlCol="0">
            <a:spAutoFit/>
          </a:bodyPr>
          <a:lstStyle/>
          <a:p>
            <a:r>
              <a:rPr lang="en-US" dirty="0"/>
              <a:t>This screen is used to program the audio settings for the 600 Ohm audio output and the front panel speaker.  The settings are:</a:t>
            </a:r>
          </a:p>
          <a:p>
            <a:pPr marL="342900" indent="-342900">
              <a:buFont typeface="+mj-lt"/>
              <a:buAutoNum type="arabicPeriod"/>
            </a:pPr>
            <a:r>
              <a:rPr lang="en-US" dirty="0"/>
              <a:t>Line-Out- this sets the audio level output of the 600 Ohm output.  Maximum setting it +5dB.</a:t>
            </a:r>
          </a:p>
          <a:p>
            <a:pPr marL="342900" indent="-342900">
              <a:buFont typeface="+mj-lt"/>
              <a:buAutoNum type="arabicPeriod"/>
            </a:pPr>
            <a:r>
              <a:rPr lang="en-US" dirty="0"/>
              <a:t>Enable Volume knob- the front panel speaker volume settings can be enable or disabled.</a:t>
            </a:r>
          </a:p>
          <a:p>
            <a:pPr marL="342900" indent="-342900">
              <a:buFont typeface="+mj-lt"/>
              <a:buAutoNum type="arabicPeriod"/>
            </a:pPr>
            <a:r>
              <a:rPr lang="en-US" dirty="0"/>
              <a:t>Speaker Start-up-can be manually set or a programmed value.</a:t>
            </a:r>
          </a:p>
          <a:p>
            <a:pPr marL="342900" indent="-342900">
              <a:buFont typeface="+mj-lt"/>
              <a:buAutoNum type="arabicPeriod"/>
            </a:pPr>
            <a:r>
              <a:rPr lang="en-US" dirty="0"/>
              <a:t>Alert Tone Gain-Allows one to adjust the alert tone volume relative to the audio. Maximum setting is 150%.</a:t>
            </a:r>
          </a:p>
          <a:p>
            <a:pPr marL="342900" indent="-342900">
              <a:buFont typeface="+mj-lt"/>
              <a:buAutoNum type="arabicPeriod"/>
            </a:pPr>
            <a:endParaRPr lang="en-US" dirty="0"/>
          </a:p>
          <a:p>
            <a:endParaRPr lang="en-US" dirty="0"/>
          </a:p>
        </p:txBody>
      </p:sp>
      <p:pic>
        <p:nvPicPr>
          <p:cNvPr id="7" name="Picture 6">
            <a:extLst>
              <a:ext uri="{FF2B5EF4-FFF2-40B4-BE49-F238E27FC236}">
                <a16:creationId xmlns:a16="http://schemas.microsoft.com/office/drawing/2014/main" id="{636622D4-6310-F7EE-7174-41D9D564A01F}"/>
              </a:ext>
            </a:extLst>
          </p:cNvPr>
          <p:cNvPicPr>
            <a:picLocks noChangeAspect="1"/>
          </p:cNvPicPr>
          <p:nvPr/>
        </p:nvPicPr>
        <p:blipFill>
          <a:blip r:embed="rId2"/>
          <a:stretch>
            <a:fillRect/>
          </a:stretch>
        </p:blipFill>
        <p:spPr>
          <a:xfrm>
            <a:off x="3805083" y="1189703"/>
            <a:ext cx="7961945" cy="4478594"/>
          </a:xfrm>
          <a:prstGeom prst="rect">
            <a:avLst/>
          </a:prstGeom>
        </p:spPr>
      </p:pic>
      <p:sp>
        <p:nvSpPr>
          <p:cNvPr id="3" name="Slide Number Placeholder 2">
            <a:extLst>
              <a:ext uri="{FF2B5EF4-FFF2-40B4-BE49-F238E27FC236}">
                <a16:creationId xmlns:a16="http://schemas.microsoft.com/office/drawing/2014/main" id="{85E9A699-4F77-58F8-D87E-4EE67CA3CB6F}"/>
              </a:ext>
            </a:extLst>
          </p:cNvPr>
          <p:cNvSpPr>
            <a:spLocks noGrp="1"/>
          </p:cNvSpPr>
          <p:nvPr>
            <p:ph type="sldNum" sz="quarter" idx="12"/>
          </p:nvPr>
        </p:nvSpPr>
        <p:spPr/>
        <p:txBody>
          <a:bodyPr/>
          <a:lstStyle/>
          <a:p>
            <a:fld id="{7FE860FB-D7D0-4479-9A73-E12B3EA7CD59}" type="slidenum">
              <a:rPr lang="en-US" smtClean="0"/>
              <a:t>6</a:t>
            </a:fld>
            <a:endParaRPr lang="en-US"/>
          </a:p>
        </p:txBody>
      </p:sp>
    </p:spTree>
    <p:extLst>
      <p:ext uri="{BB962C8B-B14F-4D97-AF65-F5344CB8AC3E}">
        <p14:creationId xmlns:p14="http://schemas.microsoft.com/office/powerpoint/2010/main" val="2048631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Settings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031325"/>
          </a:xfrm>
          <a:prstGeom prst="rect">
            <a:avLst/>
          </a:prstGeom>
          <a:noFill/>
        </p:spPr>
        <p:txBody>
          <a:bodyPr wrap="square" rtlCol="0">
            <a:spAutoFit/>
          </a:bodyPr>
          <a:lstStyle/>
          <a:p>
            <a:r>
              <a:rPr lang="en-US" dirty="0"/>
              <a:t>In the P25 section one first has to define either the </a:t>
            </a:r>
            <a:r>
              <a:rPr lang="en-US" dirty="0" err="1"/>
              <a:t>Trunking</a:t>
            </a:r>
            <a:r>
              <a:rPr lang="en-US" dirty="0"/>
              <a:t> Network or the Conventional Network.  In the following slides both </a:t>
            </a:r>
            <a:r>
              <a:rPr lang="en-US" dirty="0" err="1"/>
              <a:t>Trunking</a:t>
            </a:r>
            <a:r>
              <a:rPr lang="en-US" dirty="0"/>
              <a:t> and Conventional settings will be reviewed.</a:t>
            </a:r>
          </a:p>
          <a:p>
            <a:endParaRPr lang="en-US" dirty="0"/>
          </a:p>
        </p:txBody>
      </p:sp>
      <p:pic>
        <p:nvPicPr>
          <p:cNvPr id="5" name="Picture 4">
            <a:extLst>
              <a:ext uri="{FF2B5EF4-FFF2-40B4-BE49-F238E27FC236}">
                <a16:creationId xmlns:a16="http://schemas.microsoft.com/office/drawing/2014/main" id="{0EE04231-3381-6589-5029-4E1EA9431DFA}"/>
              </a:ext>
            </a:extLst>
          </p:cNvPr>
          <p:cNvPicPr>
            <a:picLocks noChangeAspect="1"/>
          </p:cNvPicPr>
          <p:nvPr/>
        </p:nvPicPr>
        <p:blipFill>
          <a:blip r:embed="rId2"/>
          <a:stretch>
            <a:fillRect/>
          </a:stretch>
        </p:blipFill>
        <p:spPr>
          <a:xfrm>
            <a:off x="3785419" y="1160206"/>
            <a:ext cx="8119260" cy="4567084"/>
          </a:xfrm>
          <a:prstGeom prst="rect">
            <a:avLst/>
          </a:prstGeom>
        </p:spPr>
      </p:pic>
      <p:sp>
        <p:nvSpPr>
          <p:cNvPr id="3" name="Slide Number Placeholder 2">
            <a:extLst>
              <a:ext uri="{FF2B5EF4-FFF2-40B4-BE49-F238E27FC236}">
                <a16:creationId xmlns:a16="http://schemas.microsoft.com/office/drawing/2014/main" id="{ECF0B580-695A-810B-0578-A66F2241CB52}"/>
              </a:ext>
            </a:extLst>
          </p:cNvPr>
          <p:cNvSpPr>
            <a:spLocks noGrp="1"/>
          </p:cNvSpPr>
          <p:nvPr>
            <p:ph type="sldNum" sz="quarter" idx="12"/>
          </p:nvPr>
        </p:nvSpPr>
        <p:spPr/>
        <p:txBody>
          <a:bodyPr/>
          <a:lstStyle/>
          <a:p>
            <a:fld id="{7FE860FB-D7D0-4479-9A73-E12B3EA7CD59}" type="slidenum">
              <a:rPr lang="en-US" smtClean="0"/>
              <a:t>7</a:t>
            </a:fld>
            <a:endParaRPr lang="en-US"/>
          </a:p>
        </p:txBody>
      </p:sp>
    </p:spTree>
    <p:extLst>
      <p:ext uri="{BB962C8B-B14F-4D97-AF65-F5344CB8AC3E}">
        <p14:creationId xmlns:p14="http://schemas.microsoft.com/office/powerpoint/2010/main" val="2897162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Trunk Settings</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5786199"/>
          </a:xfrm>
          <a:prstGeom prst="rect">
            <a:avLst/>
          </a:prstGeom>
          <a:noFill/>
        </p:spPr>
        <p:txBody>
          <a:bodyPr wrap="square" rtlCol="0">
            <a:spAutoFit/>
          </a:bodyPr>
          <a:lstStyle/>
          <a:p>
            <a:pPr marL="342900" indent="-342900">
              <a:buFont typeface="+mj-lt"/>
              <a:buAutoNum type="arabicPeriod"/>
            </a:pPr>
            <a:r>
              <a:rPr lang="en-US" sz="1600" dirty="0"/>
              <a:t>Network Name- this will be used as one assigns the triggers.</a:t>
            </a:r>
          </a:p>
          <a:p>
            <a:pPr marL="342900" indent="-342900">
              <a:buFont typeface="+mj-lt"/>
              <a:buAutoNum type="arabicPeriod"/>
            </a:pPr>
            <a:r>
              <a:rPr lang="en-US" sz="1600" dirty="0"/>
              <a:t>WACN and System ID- these are critical parameters that are unique for each Trunked system.</a:t>
            </a:r>
          </a:p>
          <a:p>
            <a:pPr marL="342900" indent="-342900">
              <a:buFont typeface="+mj-lt"/>
              <a:buAutoNum type="arabicPeriod"/>
            </a:pPr>
            <a:r>
              <a:rPr lang="en-US" sz="1600" dirty="0" err="1"/>
              <a:t>UnitID</a:t>
            </a:r>
            <a:r>
              <a:rPr lang="en-US" sz="1600" dirty="0"/>
              <a:t>- Leave this setting to the default value (FAÇADE).</a:t>
            </a:r>
          </a:p>
          <a:p>
            <a:pPr marL="342900" indent="-342900">
              <a:buFont typeface="+mj-lt"/>
              <a:buAutoNum type="arabicPeriod"/>
            </a:pPr>
            <a:r>
              <a:rPr lang="en-US" sz="1600" dirty="0"/>
              <a:t>Coverage Restriction type- </a:t>
            </a:r>
            <a:r>
              <a:rPr lang="en-US" sz="1600" b="1" dirty="0"/>
              <a:t>this is a very important parameter and has to be coordinated with the  System Administrator to ensure the FSA is monitoring the correct Site or Sites. </a:t>
            </a:r>
            <a:r>
              <a:rPr lang="en-US" sz="1600" dirty="0"/>
              <a:t>There are multiple choices but only use Site or Multi-Site.</a:t>
            </a:r>
          </a:p>
          <a:p>
            <a:pPr marL="342900" indent="-342900">
              <a:buFont typeface="+mj-lt"/>
              <a:buAutoNum type="arabicPeriod"/>
            </a:pPr>
            <a:r>
              <a:rPr lang="en-US" sz="1600" dirty="0"/>
              <a:t>RFSS and Site ID- if Site was selected in the above setting then these two parameters can be entered.  </a:t>
            </a:r>
          </a:p>
          <a:p>
            <a:pPr marL="342900" indent="-342900">
              <a:buFont typeface="+mj-lt"/>
              <a:buAutoNum type="arabicPeriod"/>
            </a:pPr>
            <a:r>
              <a:rPr lang="en-US" sz="1600" dirty="0"/>
              <a:t>If Multi-Site is selected then one has to go to the Sites List, refer to the next slide. </a:t>
            </a:r>
          </a:p>
          <a:p>
            <a:pPr lvl="1"/>
            <a:endParaRPr lang="en-US" dirty="0"/>
          </a:p>
        </p:txBody>
      </p:sp>
      <p:pic>
        <p:nvPicPr>
          <p:cNvPr id="7" name="Picture 6">
            <a:extLst>
              <a:ext uri="{FF2B5EF4-FFF2-40B4-BE49-F238E27FC236}">
                <a16:creationId xmlns:a16="http://schemas.microsoft.com/office/drawing/2014/main" id="{478E70A8-1EB6-2176-BDB8-869031F1BEEF}"/>
              </a:ext>
            </a:extLst>
          </p:cNvPr>
          <p:cNvPicPr>
            <a:picLocks noChangeAspect="1"/>
          </p:cNvPicPr>
          <p:nvPr/>
        </p:nvPicPr>
        <p:blipFill>
          <a:blip r:embed="rId2"/>
          <a:stretch>
            <a:fillRect/>
          </a:stretch>
        </p:blipFill>
        <p:spPr>
          <a:xfrm>
            <a:off x="3883742" y="1160206"/>
            <a:ext cx="7787148" cy="4380271"/>
          </a:xfrm>
          <a:prstGeom prst="rect">
            <a:avLst/>
          </a:prstGeom>
        </p:spPr>
      </p:pic>
      <p:sp>
        <p:nvSpPr>
          <p:cNvPr id="8" name="Slide Number Placeholder 7">
            <a:extLst>
              <a:ext uri="{FF2B5EF4-FFF2-40B4-BE49-F238E27FC236}">
                <a16:creationId xmlns:a16="http://schemas.microsoft.com/office/drawing/2014/main" id="{E2D51DE4-A559-B764-B43A-F6564556C17D}"/>
              </a:ext>
            </a:extLst>
          </p:cNvPr>
          <p:cNvSpPr>
            <a:spLocks noGrp="1"/>
          </p:cNvSpPr>
          <p:nvPr>
            <p:ph type="sldNum" sz="quarter" idx="12"/>
          </p:nvPr>
        </p:nvSpPr>
        <p:spPr/>
        <p:txBody>
          <a:bodyPr/>
          <a:lstStyle/>
          <a:p>
            <a:fld id="{7FE860FB-D7D0-4479-9A73-E12B3EA7CD59}" type="slidenum">
              <a:rPr lang="en-US" smtClean="0"/>
              <a:t>8</a:t>
            </a:fld>
            <a:endParaRPr lang="en-US"/>
          </a:p>
        </p:txBody>
      </p:sp>
    </p:spTree>
    <p:extLst>
      <p:ext uri="{BB962C8B-B14F-4D97-AF65-F5344CB8AC3E}">
        <p14:creationId xmlns:p14="http://schemas.microsoft.com/office/powerpoint/2010/main" val="494859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89F4-11F3-3FB0-EBE7-E81CFE50787A}"/>
              </a:ext>
            </a:extLst>
          </p:cNvPr>
          <p:cNvSpPr>
            <a:spLocks noGrp="1"/>
          </p:cNvSpPr>
          <p:nvPr>
            <p:ph type="title"/>
          </p:nvPr>
        </p:nvSpPr>
        <p:spPr>
          <a:xfrm>
            <a:off x="1402326" y="275304"/>
            <a:ext cx="9387348" cy="550607"/>
          </a:xfrm>
        </p:spPr>
        <p:txBody>
          <a:bodyPr>
            <a:normAutofit/>
          </a:bodyPr>
          <a:lstStyle/>
          <a:p>
            <a:r>
              <a:rPr lang="en-US" sz="2800" dirty="0"/>
              <a:t>				</a:t>
            </a:r>
            <a:r>
              <a:rPr lang="en-US" sz="2800" b="1" dirty="0"/>
              <a:t>P25 Sites List</a:t>
            </a:r>
          </a:p>
        </p:txBody>
      </p:sp>
      <p:sp>
        <p:nvSpPr>
          <p:cNvPr id="6" name="TextBox 5">
            <a:extLst>
              <a:ext uri="{FF2B5EF4-FFF2-40B4-BE49-F238E27FC236}">
                <a16:creationId xmlns:a16="http://schemas.microsoft.com/office/drawing/2014/main" id="{596504A4-0C16-041B-37C8-92F272D4BB34}"/>
              </a:ext>
            </a:extLst>
          </p:cNvPr>
          <p:cNvSpPr txBox="1"/>
          <p:nvPr/>
        </p:nvSpPr>
        <p:spPr>
          <a:xfrm>
            <a:off x="521110" y="1160206"/>
            <a:ext cx="3264309" cy="2862322"/>
          </a:xfrm>
          <a:prstGeom prst="rect">
            <a:avLst/>
          </a:prstGeom>
          <a:noFill/>
        </p:spPr>
        <p:txBody>
          <a:bodyPr wrap="square" rtlCol="0">
            <a:spAutoFit/>
          </a:bodyPr>
          <a:lstStyle/>
          <a:p>
            <a:r>
              <a:rPr lang="en-US" dirty="0"/>
              <a:t>If Multi-Site is selected as the Coverage restriction type this screen can be accessed.  It is critical that only the Sites where traffic specific for the FSA are transmitted over are assigned. This has to be coordinated with the System Administrator.</a:t>
            </a:r>
          </a:p>
          <a:p>
            <a:endParaRPr lang="en-US" dirty="0"/>
          </a:p>
          <a:p>
            <a:r>
              <a:rPr lang="en-US" dirty="0"/>
              <a:t>Up to 10 Sites can be entered.</a:t>
            </a:r>
          </a:p>
        </p:txBody>
      </p:sp>
      <p:pic>
        <p:nvPicPr>
          <p:cNvPr id="5" name="Picture 4">
            <a:extLst>
              <a:ext uri="{FF2B5EF4-FFF2-40B4-BE49-F238E27FC236}">
                <a16:creationId xmlns:a16="http://schemas.microsoft.com/office/drawing/2014/main" id="{7F4FFA06-2AC3-AFEF-2464-A4A907CD16C4}"/>
              </a:ext>
            </a:extLst>
          </p:cNvPr>
          <p:cNvPicPr>
            <a:picLocks noChangeAspect="1"/>
          </p:cNvPicPr>
          <p:nvPr/>
        </p:nvPicPr>
        <p:blipFill>
          <a:blip r:embed="rId2"/>
          <a:stretch>
            <a:fillRect/>
          </a:stretch>
        </p:blipFill>
        <p:spPr>
          <a:xfrm>
            <a:off x="3882650" y="1160206"/>
            <a:ext cx="7896395" cy="4331110"/>
          </a:xfrm>
          <a:prstGeom prst="rect">
            <a:avLst/>
          </a:prstGeom>
        </p:spPr>
      </p:pic>
      <p:sp>
        <p:nvSpPr>
          <p:cNvPr id="8" name="Slide Number Placeholder 7">
            <a:extLst>
              <a:ext uri="{FF2B5EF4-FFF2-40B4-BE49-F238E27FC236}">
                <a16:creationId xmlns:a16="http://schemas.microsoft.com/office/drawing/2014/main" id="{40667B5B-ACB5-AACE-EB43-07A394933ABB}"/>
              </a:ext>
            </a:extLst>
          </p:cNvPr>
          <p:cNvSpPr>
            <a:spLocks noGrp="1"/>
          </p:cNvSpPr>
          <p:nvPr>
            <p:ph type="sldNum" sz="quarter" idx="12"/>
          </p:nvPr>
        </p:nvSpPr>
        <p:spPr/>
        <p:txBody>
          <a:bodyPr/>
          <a:lstStyle/>
          <a:p>
            <a:fld id="{7FE860FB-D7D0-4479-9A73-E12B3EA7CD59}" type="slidenum">
              <a:rPr lang="en-US" smtClean="0"/>
              <a:t>9</a:t>
            </a:fld>
            <a:endParaRPr lang="en-US"/>
          </a:p>
        </p:txBody>
      </p:sp>
    </p:spTree>
    <p:extLst>
      <p:ext uri="{BB962C8B-B14F-4D97-AF65-F5344CB8AC3E}">
        <p14:creationId xmlns:p14="http://schemas.microsoft.com/office/powerpoint/2010/main" val="35178630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1217</TotalTime>
  <Words>2091</Words>
  <Application>Microsoft Macintosh PowerPoint</Application>
  <PresentationFormat>Widescreen</PresentationFormat>
  <Paragraphs>180</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Aptos</vt:lpstr>
      <vt:lpstr>Arial</vt:lpstr>
      <vt:lpstr>Calibri</vt:lpstr>
      <vt:lpstr>Calibri Light</vt:lpstr>
      <vt:lpstr>Office Theme</vt:lpstr>
      <vt:lpstr>Programming the Prism-IPX Fire Station Alerting Solution</vt:lpstr>
      <vt:lpstr>Downloading the Programming Application</vt:lpstr>
      <vt:lpstr>    Site Information</vt:lpstr>
      <vt:lpstr>    Relay Names</vt:lpstr>
      <vt:lpstr>    Input Names</vt:lpstr>
      <vt:lpstr>    Audio Settings</vt:lpstr>
      <vt:lpstr>    P25 Settings</vt:lpstr>
      <vt:lpstr>    P25 Trunk Settings</vt:lpstr>
      <vt:lpstr>    P25 Sites List</vt:lpstr>
      <vt:lpstr>   P25 Control Channel List</vt:lpstr>
      <vt:lpstr>             P25 Triggers</vt:lpstr>
      <vt:lpstr>     P25 Conventional Network</vt:lpstr>
      <vt:lpstr>     P25 Conventional Channel List</vt:lpstr>
      <vt:lpstr>             QCII Settings</vt:lpstr>
      <vt:lpstr>             Analog Board Settings</vt:lpstr>
      <vt:lpstr>       DTMF Settings</vt:lpstr>
      <vt:lpstr>       Standard Protocols</vt:lpstr>
      <vt:lpstr>       User Defined Protocols</vt:lpstr>
      <vt:lpstr>       Analog Triggers</vt:lpstr>
      <vt:lpstr>       POCSAG Settings</vt:lpstr>
      <vt:lpstr>       POCSAG Triggers</vt:lpstr>
      <vt:lpstr>       Input Triggers</vt:lpstr>
      <vt:lpstr>       Input Alarms</vt:lpstr>
      <vt:lpstr>       Call Management</vt:lpstr>
      <vt:lpstr>       Ringtones</vt:lpstr>
      <vt:lpstr>       P25 Call List</vt:lpstr>
      <vt:lpstr>       Analog Call List</vt:lpstr>
      <vt:lpstr>       Quiet Mode</vt:lpstr>
      <vt:lpstr>       Timed Sequences</vt:lpstr>
      <vt:lpstr>             Alerts</vt:lpstr>
      <vt:lpstr>          Network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the Prism-IPX Fire Station Alerting Solution</dc:title>
  <dc:creator>Victor Jensen</dc:creator>
  <cp:lastModifiedBy>Kirk Alland</cp:lastModifiedBy>
  <cp:revision>15</cp:revision>
  <dcterms:created xsi:type="dcterms:W3CDTF">2024-05-09T15:33:32Z</dcterms:created>
  <dcterms:modified xsi:type="dcterms:W3CDTF">2024-05-20T14:50:53Z</dcterms:modified>
</cp:coreProperties>
</file>